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370" r:id="rId3"/>
    <p:sldId id="284" r:id="rId4"/>
    <p:sldId id="357" r:id="rId5"/>
    <p:sldId id="356" r:id="rId6"/>
    <p:sldId id="385" r:id="rId7"/>
    <p:sldId id="314" r:id="rId8"/>
    <p:sldId id="275" r:id="rId9"/>
    <p:sldId id="274" r:id="rId10"/>
    <p:sldId id="374" r:id="rId11"/>
    <p:sldId id="373" r:id="rId12"/>
    <p:sldId id="266" r:id="rId13"/>
    <p:sldId id="376" r:id="rId14"/>
    <p:sldId id="393" r:id="rId15"/>
    <p:sldId id="394" r:id="rId16"/>
    <p:sldId id="395" r:id="rId17"/>
    <p:sldId id="396" r:id="rId18"/>
    <p:sldId id="397" r:id="rId19"/>
    <p:sldId id="398" r:id="rId20"/>
    <p:sldId id="315" r:id="rId21"/>
    <p:sldId id="386" r:id="rId22"/>
    <p:sldId id="317" r:id="rId23"/>
    <p:sldId id="319" r:id="rId24"/>
    <p:sldId id="320" r:id="rId25"/>
    <p:sldId id="278" r:id="rId26"/>
    <p:sldId id="280" r:id="rId27"/>
    <p:sldId id="323" r:id="rId28"/>
    <p:sldId id="281" r:id="rId29"/>
    <p:sldId id="324" r:id="rId30"/>
    <p:sldId id="282" r:id="rId31"/>
    <p:sldId id="399" r:id="rId32"/>
    <p:sldId id="269" r:id="rId33"/>
    <p:sldId id="296" r:id="rId34"/>
    <p:sldId id="329" r:id="rId35"/>
    <p:sldId id="360" r:id="rId36"/>
    <p:sldId id="377" r:id="rId37"/>
    <p:sldId id="363" r:id="rId38"/>
    <p:sldId id="361" r:id="rId39"/>
    <p:sldId id="362" r:id="rId40"/>
    <p:sldId id="285" r:id="rId41"/>
    <p:sldId id="299" r:id="rId42"/>
    <p:sldId id="298" r:id="rId43"/>
    <p:sldId id="387" r:id="rId44"/>
    <p:sldId id="392" r:id="rId45"/>
    <p:sldId id="388" r:id="rId46"/>
    <p:sldId id="364" r:id="rId47"/>
    <p:sldId id="378" r:id="rId48"/>
    <p:sldId id="301" r:id="rId49"/>
    <p:sldId id="366" r:id="rId50"/>
    <p:sldId id="302" r:id="rId51"/>
    <p:sldId id="379" r:id="rId52"/>
    <p:sldId id="369" r:id="rId53"/>
    <p:sldId id="333" r:id="rId54"/>
    <p:sldId id="335" r:id="rId55"/>
    <p:sldId id="336" r:id="rId56"/>
    <p:sldId id="337" r:id="rId57"/>
    <p:sldId id="368" r:id="rId58"/>
    <p:sldId id="303" r:id="rId59"/>
    <p:sldId id="293" r:id="rId60"/>
    <p:sldId id="292" r:id="rId61"/>
    <p:sldId id="338" r:id="rId62"/>
    <p:sldId id="389" r:id="rId63"/>
    <p:sldId id="391" r:id="rId64"/>
    <p:sldId id="308" r:id="rId65"/>
    <p:sldId id="309" r:id="rId66"/>
    <p:sldId id="342" r:id="rId67"/>
    <p:sldId id="343" r:id="rId68"/>
    <p:sldId id="304" r:id="rId69"/>
    <p:sldId id="311" r:id="rId70"/>
    <p:sldId id="272" r:id="rId71"/>
    <p:sldId id="347" r:id="rId72"/>
    <p:sldId id="349" r:id="rId73"/>
    <p:sldId id="350" r:id="rId74"/>
    <p:sldId id="367" r:id="rId75"/>
    <p:sldId id="313" r:id="rId76"/>
    <p:sldId id="380" r:id="rId77"/>
    <p:sldId id="381" r:id="rId78"/>
  </p:sldIdLst>
  <p:sldSz cx="12192000" cy="6858000"/>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370"/>
            <p14:sldId id="284"/>
            <p14:sldId id="357"/>
            <p14:sldId id="356"/>
          </p14:sldIdLst>
        </p14:section>
        <p14:section name="1. What is programming?" id="{4C93546C-6ADF-4058-8221-ACA142E801C1}">
          <p14:sldIdLst>
            <p14:sldId id="385"/>
            <p14:sldId id="314"/>
            <p14:sldId id="275"/>
            <p14:sldId id="274"/>
            <p14:sldId id="374"/>
            <p14:sldId id="373"/>
            <p14:sldId id="266"/>
            <p14:sldId id="376"/>
            <p14:sldId id="393"/>
            <p14:sldId id="394"/>
            <p14:sldId id="395"/>
            <p14:sldId id="396"/>
            <p14:sldId id="397"/>
            <p14:sldId id="398"/>
          </p14:sldIdLst>
        </p14:section>
        <p14:section name="2. A quick history of programming" id="{B6FAE6C2-927E-4E2C-9577-45F8F5C3AD8B}">
          <p14:sldIdLst>
            <p14:sldId id="315"/>
            <p14:sldId id="386"/>
            <p14:sldId id="317"/>
            <p14:sldId id="319"/>
          </p14:sldIdLst>
        </p14:section>
        <p14:section name="3. Architecture of a computer" id="{AEE1A3CA-21DE-4146-991E-97CA084E06A5}">
          <p14:sldIdLst>
            <p14:sldId id="320"/>
            <p14:sldId id="278"/>
            <p14:sldId id="280"/>
            <p14:sldId id="323"/>
            <p14:sldId id="281"/>
          </p14:sldIdLst>
        </p14:section>
        <p14:section name="4. Programming languages" id="{EC1C4256-3B13-48C0-A1E0-605CAD6C3386}">
          <p14:sldIdLst>
            <p14:sldId id="324"/>
            <p14:sldId id="282"/>
            <p14:sldId id="399"/>
          </p14:sldIdLst>
        </p14:section>
        <p14:section name="5. Why learn Python?" id="{E1CE6507-A679-4435-8757-0C14B0BC85AB}">
          <p14:sldIdLst>
            <p14:sldId id="269"/>
            <p14:sldId id="296"/>
            <p14:sldId id="329"/>
          </p14:sldIdLst>
        </p14:section>
        <p14:section name="6. Installing Python, packages and other necessary stuff" id="{6D446F2B-34FF-4397-851E-33A2E148802C}">
          <p14:sldIdLst>
            <p14:sldId id="360"/>
            <p14:sldId id="377"/>
            <p14:sldId id="363"/>
            <p14:sldId id="361"/>
            <p14:sldId id="362"/>
            <p14:sldId id="285"/>
            <p14:sldId id="299"/>
            <p14:sldId id="298"/>
            <p14:sldId id="387"/>
            <p14:sldId id="392"/>
          </p14:sldIdLst>
        </p14:section>
        <p14:section name="7. Test run of Python" id="{4F7FA734-22CB-4CDF-9429-509E18597D65}">
          <p14:sldIdLst>
            <p14:sldId id="388"/>
            <p14:sldId id="364"/>
            <p14:sldId id="378"/>
            <p14:sldId id="301"/>
            <p14:sldId id="366"/>
            <p14:sldId id="302"/>
            <p14:sldId id="379"/>
            <p14:sldId id="369"/>
          </p14:sldIdLst>
        </p14:section>
        <p14:section name="8. Our first program" id="{BB0A2CAC-FD4F-40A2-8E58-6E993858E241}">
          <p14:sldIdLst>
            <p14:sldId id="333"/>
            <p14:sldId id="335"/>
            <p14:sldId id="336"/>
            <p14:sldId id="337"/>
            <p14:sldId id="368"/>
            <p14:sldId id="303"/>
            <p14:sldId id="293"/>
            <p14:sldId id="292"/>
          </p14:sldIdLst>
        </p14:section>
        <p14:section name="9. Running from a .py file" id="{CB7E7F6A-5ADF-4C84-9E41-1A3CD130D623}">
          <p14:sldIdLst>
            <p14:sldId id="338"/>
            <p14:sldId id="389"/>
            <p14:sldId id="391"/>
            <p14:sldId id="308"/>
            <p14:sldId id="309"/>
          </p14:sldIdLst>
        </p14:section>
        <p14:section name="10. Running in an IDE" id="{276926D1-4CAB-4E3C-B238-F9ACD6ABB92D}">
          <p14:sldIdLst>
            <p14:sldId id="342"/>
            <p14:sldId id="343"/>
            <p14:sldId id="304"/>
            <p14:sldId id="311"/>
          </p14:sldIdLst>
        </p14:section>
        <p14:section name="11. Our second program" id="{8C8498C3-BCD1-46D7-A034-255B6DBDB202}">
          <p14:sldIdLst>
            <p14:sldId id="272"/>
            <p14:sldId id="347"/>
            <p14:sldId id="349"/>
            <p14:sldId id="350"/>
            <p14:sldId id="367"/>
            <p14:sldId id="313"/>
          </p14:sldIdLst>
        </p14:section>
        <p14:section name="Conclusion" id="{8FC5B4E0-8B82-44CE-8E2E-949C5DB81C7E}">
          <p14:sldIdLst>
            <p14:sldId id="380"/>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D5A946-95BD-4DFA-91D0-109BBBB58648}" v="1" dt="2025-08-01T08:09:00.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B4D5A946-95BD-4DFA-91D0-109BBBB58648}"/>
    <pc:docChg chg="modSld">
      <pc:chgData name="Matthieu De Mari" userId="dfb708c9-d8dc-439f-9a3b-c772bf4a311c" providerId="ADAL" clId="{B4D5A946-95BD-4DFA-91D0-109BBBB58648}" dt="2025-08-01T08:09:00.756" v="1"/>
      <pc:docMkLst>
        <pc:docMk/>
      </pc:docMkLst>
      <pc:sldChg chg="modSp mod">
        <pc:chgData name="Matthieu De Mari" userId="dfb708c9-d8dc-439f-9a3b-c772bf4a311c" providerId="ADAL" clId="{B4D5A946-95BD-4DFA-91D0-109BBBB58648}" dt="2025-08-01T08:02:43.811" v="0" actId="114"/>
        <pc:sldMkLst>
          <pc:docMk/>
          <pc:sldMk cId="3769433127" sldId="275"/>
        </pc:sldMkLst>
        <pc:spChg chg="mod">
          <ac:chgData name="Matthieu De Mari" userId="dfb708c9-d8dc-439f-9a3b-c772bf4a311c" providerId="ADAL" clId="{B4D5A946-95BD-4DFA-91D0-109BBBB58648}" dt="2025-08-01T08:02:43.811" v="0" actId="114"/>
          <ac:spMkLst>
            <pc:docMk/>
            <pc:sldMk cId="3769433127" sldId="275"/>
            <ac:spMk id="3" creationId="{BD7155ED-DA84-481D-8EE1-00A546FDE824}"/>
          </ac:spMkLst>
        </pc:spChg>
      </pc:sldChg>
      <pc:sldChg chg="modSp">
        <pc:chgData name="Matthieu De Mari" userId="dfb708c9-d8dc-439f-9a3b-c772bf4a311c" providerId="ADAL" clId="{B4D5A946-95BD-4DFA-91D0-109BBBB58648}" dt="2025-08-01T08:09:00.756" v="1"/>
        <pc:sldMkLst>
          <pc:docMk/>
          <pc:sldMk cId="365950869" sldId="398"/>
        </pc:sldMkLst>
        <pc:spChg chg="mod">
          <ac:chgData name="Matthieu De Mari" userId="dfb708c9-d8dc-439f-9a3b-c772bf4a311c" providerId="ADAL" clId="{B4D5A946-95BD-4DFA-91D0-109BBBB58648}" dt="2025-08-01T08:09:00.756" v="1"/>
          <ac:spMkLst>
            <pc:docMk/>
            <pc:sldMk cId="365950869" sldId="398"/>
            <ac:spMk id="6" creationId="{77FF815A-7816-67B3-1310-1C7E9B6B8E0C}"/>
          </ac:spMkLst>
        </pc:spChg>
      </pc:sldChg>
    </pc:docChg>
  </pc:docChgLst>
  <pc:docChgLst>
    <pc:chgData name="Matthieu De Mari" userId="dfb708c9-d8dc-439f-9a3b-c772bf4a311c" providerId="ADAL" clId="{8D55A490-CEB6-4CEC-AD20-40A17000F2CE}"/>
    <pc:docChg chg="modSld">
      <pc:chgData name="Matthieu De Mari" userId="dfb708c9-d8dc-439f-9a3b-c772bf4a311c" providerId="ADAL" clId="{8D55A490-CEB6-4CEC-AD20-40A17000F2CE}" dt="2025-03-12T03:13:19.952" v="17" actId="113"/>
      <pc:docMkLst>
        <pc:docMk/>
      </pc:docMkLst>
      <pc:sldChg chg="modSp mod">
        <pc:chgData name="Matthieu De Mari" userId="dfb708c9-d8dc-439f-9a3b-c772bf4a311c" providerId="ADAL" clId="{8D55A490-CEB6-4CEC-AD20-40A17000F2CE}" dt="2025-03-12T03:13:19.952" v="17" actId="113"/>
        <pc:sldMkLst>
          <pc:docMk/>
          <pc:sldMk cId="1661056379" sldId="302"/>
        </pc:sldMkLst>
      </pc:sldChg>
      <pc:sldChg chg="modSp mod">
        <pc:chgData name="Matthieu De Mari" userId="dfb708c9-d8dc-439f-9a3b-c772bf4a311c" providerId="ADAL" clId="{8D55A490-CEB6-4CEC-AD20-40A17000F2CE}" dt="2025-03-12T02:54:11.358" v="16" actId="20577"/>
        <pc:sldMkLst>
          <pc:docMk/>
          <pc:sldMk cId="3218151579" sldId="3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tx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tx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tx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tx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tx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tx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tx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tx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accent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accent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accent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tx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tx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tx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tx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tx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accent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accent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tx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tx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30812-9931-4288-81AE-E30EF8FF6354}" type="datetimeFigureOut">
              <a:rPr lang="en-GB" smtClean="0"/>
              <a:t>01/08/2025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6D346-1EAE-475A-9D54-E3292F73090F}" type="slidenum">
              <a:rPr lang="en-GB" smtClean="0"/>
              <a:t>‹#›</a:t>
            </a:fld>
            <a:endParaRPr lang="en-GB"/>
          </a:p>
        </p:txBody>
      </p:sp>
    </p:spTree>
    <p:extLst>
      <p:ext uri="{BB962C8B-B14F-4D97-AF65-F5344CB8AC3E}">
        <p14:creationId xmlns:p14="http://schemas.microsoft.com/office/powerpoint/2010/main" val="3017790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825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747053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977148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62272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01043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4093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50523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661141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8089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22080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45249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88023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23306244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3.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2.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1.png"/><Relationship Id="rId5" Type="http://schemas.openxmlformats.org/officeDocument/2006/relationships/tags" Target="../tags/tag13.xml"/><Relationship Id="rId10" Type="http://schemas.openxmlformats.org/officeDocument/2006/relationships/image" Target="../media/image10.svg"/><Relationship Id="rId4" Type="http://schemas.openxmlformats.org/officeDocument/2006/relationships/tags" Target="../tags/tag12.xml"/><Relationship Id="rId9" Type="http://schemas.openxmlformats.org/officeDocument/2006/relationships/image" Target="../media/image9.png"/><Relationship Id="rId14" Type="http://schemas.openxmlformats.org/officeDocument/2006/relationships/image" Target="../media/image14.svg"/></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0.jpe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humantransit.org/2014/12/learning-how-transit-works-from-mini-metro.html"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devblogs.microsoft.com/scripting/table-of-basic-powershell-command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3.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2.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png"/><Relationship Id="rId5" Type="http://schemas.openxmlformats.org/officeDocument/2006/relationships/tags" Target="../tags/tag6.xml"/><Relationship Id="rId10" Type="http://schemas.openxmlformats.org/officeDocument/2006/relationships/image" Target="../media/image10.svg"/><Relationship Id="rId4" Type="http://schemas.openxmlformats.org/officeDocument/2006/relationships/tags" Target="../tags/tag5.xml"/><Relationship Id="rId9" Type="http://schemas.openxmlformats.org/officeDocument/2006/relationships/image" Target="../media/image9.png"/><Relationship Id="rId14" Type="http://schemas.openxmlformats.org/officeDocument/2006/relationships/image" Target="../media/image14.svg"/></Relationships>
</file>

<file path=ppt/slides/_rels/slide60.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0" y="216310"/>
            <a:ext cx="12192000" cy="3897006"/>
          </a:xfrm>
        </p:spPr>
        <p:txBody>
          <a:bodyPr>
            <a:normAutofit fontScale="90000"/>
          </a:bodyPr>
          <a:lstStyle/>
          <a:p>
            <a:r>
              <a:rPr lang="en-US" dirty="0"/>
              <a:t>A gamified introduction to</a:t>
            </a:r>
            <a:br>
              <a:rPr lang="en-US" dirty="0"/>
            </a:br>
            <a:r>
              <a:rPr lang="en-US" dirty="0"/>
              <a:t>Python Programming</a:t>
            </a:r>
            <a:br>
              <a:rPr lang="en-US" dirty="0"/>
            </a:br>
            <a:br>
              <a:rPr lang="en-US" dirty="0"/>
            </a:br>
            <a:r>
              <a:rPr lang="en-US" dirty="0"/>
              <a:t>Lecture 1</a:t>
            </a:r>
            <a:br>
              <a:rPr lang="en-US" dirty="0"/>
            </a:br>
            <a:r>
              <a:rPr lang="en-US" dirty="0"/>
              <a:t>Introduction</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a:xfrm>
            <a:off x="838200" y="1825625"/>
            <a:ext cx="5181600" cy="4919304"/>
          </a:xfrm>
        </p:spPr>
        <p:txBody>
          <a:bodyPr>
            <a:normAutofit/>
          </a:bodyPr>
          <a:lstStyle/>
          <a:p>
            <a:pPr marL="0" indent="0">
              <a:buNone/>
            </a:pPr>
            <a:r>
              <a:rPr lang="en-US" b="1" dirty="0"/>
              <a:t>Let us consider this example problem: </a:t>
            </a:r>
            <a:r>
              <a:rPr lang="en-US" dirty="0"/>
              <a:t>Instructions to compute the area of a circle with radius </a:t>
            </a:r>
            <a:r>
              <a:rPr lang="en-US" b="1" dirty="0">
                <a:solidFill>
                  <a:srgbClr val="7030A0"/>
                </a:solidFill>
              </a:rPr>
              <a:t>10</a:t>
            </a:r>
            <a:r>
              <a:rPr lang="en-US" dirty="0"/>
              <a:t>.</a:t>
            </a:r>
          </a:p>
          <a:p>
            <a:pPr marL="0" indent="0">
              <a:buNone/>
            </a:pPr>
            <a:endParaRPr lang="en-US" b="1" dirty="0"/>
          </a:p>
          <a:p>
            <a:pPr marL="0" indent="0">
              <a:buNone/>
            </a:pPr>
            <a:r>
              <a:rPr lang="en-US" b="1" dirty="0"/>
              <a:t>Note: </a:t>
            </a:r>
            <a:r>
              <a:rPr lang="en-US" dirty="0"/>
              <a:t>Here, the value </a:t>
            </a:r>
            <a:r>
              <a:rPr lang="en-US" b="1" dirty="0">
                <a:solidFill>
                  <a:srgbClr val="7030A0"/>
                </a:solidFill>
              </a:rPr>
              <a:t>10</a:t>
            </a:r>
            <a:r>
              <a:rPr lang="en-US" dirty="0"/>
              <a:t> is an </a:t>
            </a:r>
            <a:r>
              <a:rPr lang="en-US" b="1" dirty="0">
                <a:solidFill>
                  <a:srgbClr val="7030A0"/>
                </a:solidFill>
              </a:rPr>
              <a:t>input</a:t>
            </a:r>
            <a:r>
              <a:rPr lang="en-US" dirty="0"/>
              <a:t> for the algorithm.</a:t>
            </a:r>
            <a:br>
              <a:rPr lang="en-US" dirty="0"/>
            </a:br>
            <a:r>
              <a:rPr lang="en-US" dirty="0"/>
              <a:t>We could replace occurrences of the value </a:t>
            </a:r>
            <a:r>
              <a:rPr lang="en-US" b="1" dirty="0">
                <a:solidFill>
                  <a:srgbClr val="7030A0"/>
                </a:solidFill>
              </a:rPr>
              <a:t>10</a:t>
            </a:r>
            <a:r>
              <a:rPr lang="en-US" dirty="0"/>
              <a:t> with another value, e.g. </a:t>
            </a:r>
            <a:r>
              <a:rPr lang="en-US" b="1" dirty="0">
                <a:solidFill>
                  <a:schemeClr val="accent2"/>
                </a:solidFill>
              </a:rPr>
              <a:t>5</a:t>
            </a:r>
            <a:r>
              <a:rPr lang="en-US" dirty="0"/>
              <a:t>, and the algorithm would still produce the expected result as an </a:t>
            </a:r>
            <a:r>
              <a:rPr lang="en-US" b="1" dirty="0">
                <a:solidFill>
                  <a:srgbClr val="7030A0"/>
                </a:solidFill>
              </a:rPr>
              <a:t>output</a:t>
            </a:r>
            <a:r>
              <a:rPr lang="en-US" dirty="0"/>
              <a:t>!</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88B7D4B-24D5-4759-BE11-B8396C08B649}"/>
                  </a:ext>
                </a:extLst>
              </p:cNvPr>
              <p:cNvSpPr>
                <a:spLocks noGrp="1"/>
              </p:cNvSpPr>
              <p:nvPr>
                <p:ph sz="half" idx="2"/>
              </p:nvPr>
            </p:nvSpPr>
            <p:spPr>
              <a:xfrm>
                <a:off x="6172200" y="1825624"/>
                <a:ext cx="5181600" cy="5032375"/>
              </a:xfrm>
            </p:spPr>
            <p:txBody>
              <a:bodyPr>
                <a:normAutofit/>
              </a:bodyPr>
              <a:lstStyle/>
              <a:p>
                <a:pPr marL="0" indent="0">
                  <a:buNone/>
                </a:pPr>
                <a:r>
                  <a:rPr lang="en-US" dirty="0"/>
                  <a:t>Sequence of operations to follow</a:t>
                </a:r>
              </a:p>
              <a:p>
                <a:pPr lvl="1">
                  <a:buFont typeface="Wingdings" panose="05000000000000000000" pitchFamily="2" charset="2"/>
                  <a:buChar char="§"/>
                </a:pPr>
                <a:r>
                  <a:rPr lang="en-US" sz="2800" dirty="0"/>
                  <a:t>Type </a:t>
                </a:r>
                <a14:m>
                  <m:oMath xmlns:m="http://schemas.openxmlformats.org/officeDocument/2006/math">
                    <m:r>
                      <a:rPr lang="en-US" sz="2800" i="1" strike="sngStrike" dirty="0" smtClean="0">
                        <a:solidFill>
                          <a:srgbClr val="7030A0"/>
                        </a:solidFill>
                        <a:latin typeface="Cambria Math" panose="02040503050406030204" pitchFamily="18" charset="0"/>
                      </a:rPr>
                      <m:t>10</m:t>
                    </m:r>
                  </m:oMath>
                </a14:m>
                <a:r>
                  <a:rPr lang="en-US" sz="2800" dirty="0"/>
                  <a:t>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strike="sngStrike" dirty="0" smtClean="0">
                        <a:solidFill>
                          <a:srgbClr val="7030A0"/>
                        </a:solidFill>
                        <a:latin typeface="Cambria Math" panose="02040503050406030204" pitchFamily="18" charset="0"/>
                      </a:rPr>
                      <m:t>10</m:t>
                    </m:r>
                  </m:oMath>
                </a14:m>
                <a:r>
                  <a:rPr lang="en-US" sz="2800" dirty="0"/>
                  <a:t> </a:t>
                </a:r>
                <a14:m>
                  <m:oMath xmlns:m="http://schemas.openxmlformats.org/officeDocument/2006/math">
                    <m:r>
                      <a:rPr lang="en-US" sz="2800" i="1" dirty="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b="0" i="1" smtClean="0">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a:t>
                </a:r>
                <a:r>
                  <a:rPr lang="en-US" sz="2800" strike="sngStrike" dirty="0">
                    <a:solidFill>
                      <a:srgbClr val="7030A0"/>
                    </a:solidFill>
                  </a:rPr>
                  <a:t>10</a:t>
                </a:r>
                <a14:m>
                  <m:oMath xmlns:m="http://schemas.openxmlformats.org/officeDocument/2006/math">
                    <m:r>
                      <a:rPr lang="en-GB" sz="2800" b="0" i="0" dirty="0" smtClean="0">
                        <a:solidFill>
                          <a:schemeClr val="accent2"/>
                        </a:solidFill>
                        <a:latin typeface="Cambria Math" panose="02040503050406030204" pitchFamily="18" charset="0"/>
                      </a:rPr>
                      <m:t> </m:t>
                    </m:r>
                    <m:r>
                      <a:rPr lang="en-US" sz="2800" i="1" dirty="0" smtClean="0">
                        <a:solidFill>
                          <a:schemeClr val="accent2"/>
                        </a:solidFill>
                        <a:latin typeface="Cambria Math" panose="02040503050406030204" pitchFamily="18" charset="0"/>
                      </a:rPr>
                      <m:t>5</m:t>
                    </m:r>
                  </m:oMath>
                </a14:m>
                <a:r>
                  <a:rPr lang="en-US" sz="2800" dirty="0"/>
                  <a:t>.</a:t>
                </a:r>
              </a:p>
            </p:txBody>
          </p:sp>
        </mc:Choice>
        <mc:Fallback xmlns="">
          <p:sp>
            <p:nvSpPr>
              <p:cNvPr id="6" name="Content Placeholder 5">
                <a:extLst>
                  <a:ext uri="{FF2B5EF4-FFF2-40B4-BE49-F238E27FC236}">
                    <a16:creationId xmlns:a16="http://schemas.microsoft.com/office/drawing/2014/main" id="{588B7D4B-24D5-4759-BE11-B8396C08B649}"/>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10345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a:xfrm>
                <a:off x="838200" y="2340077"/>
                <a:ext cx="5181600" cy="4404852"/>
              </a:xfrm>
            </p:spPr>
            <p:txBody>
              <a:bodyPr>
                <a:normAutofit/>
              </a:bodyPr>
              <a:lstStyle/>
              <a:p>
                <a:pPr lvl="1">
                  <a:buFont typeface="Wingdings" panose="05000000000000000000" pitchFamily="2" charset="2"/>
                  <a:buChar char="§"/>
                </a:pPr>
                <a:r>
                  <a:rPr lang="en-US" sz="2800" dirty="0">
                    <a:solidFill>
                      <a:srgbClr val="00B050"/>
                    </a:solidFill>
                  </a:rPr>
                  <a:t>Type </a:t>
                </a:r>
                <a14:m>
                  <m:oMath xmlns:m="http://schemas.openxmlformats.org/officeDocument/2006/math">
                    <m:r>
                      <a:rPr lang="en-US" sz="2800" i="1">
                        <a:solidFill>
                          <a:srgbClr val="00B050"/>
                        </a:solidFill>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p:txBody>
          </p:sp>
        </mc:Choice>
        <mc:Fallback xmlns="">
          <p:sp>
            <p:nvSpPr>
              <p:cNvPr id="3" name="Content Placeholder 2">
                <a:extLst>
                  <a:ext uri="{FF2B5EF4-FFF2-40B4-BE49-F238E27FC236}">
                    <a16:creationId xmlns:a16="http://schemas.microsoft.com/office/drawing/2014/main" id="{BD7155ED-DA84-481D-8EE1-00A546FDE824}"/>
                  </a:ext>
                </a:extLst>
              </p:cNvPr>
              <p:cNvSpPr>
                <a:spLocks noGrp="1" noRot="1" noChangeAspect="1" noMove="1" noResize="1" noEditPoints="1" noAdjustHandles="1" noChangeArrowheads="1" noChangeShapeType="1" noTextEdit="1"/>
              </p:cNvSpPr>
              <p:nvPr>
                <p:ph sz="half" idx="1"/>
              </p:nvPr>
            </p:nvSpPr>
            <p:spPr>
              <a:xfrm>
                <a:off x="838200" y="2340077"/>
                <a:ext cx="5181600" cy="4404852"/>
              </a:xfrm>
              <a:blipFill>
                <a:blip r:embed="rId2"/>
                <a:stretch>
                  <a:fillRect t="-2355" b="-34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88B7D4B-24D5-4759-BE11-B8396C08B649}"/>
                  </a:ext>
                </a:extLst>
              </p:cNvPr>
              <p:cNvSpPr>
                <a:spLocks noGrp="1"/>
              </p:cNvSpPr>
              <p:nvPr>
                <p:ph sz="half" idx="2"/>
              </p:nvPr>
            </p:nvSpPr>
            <p:spPr>
              <a:xfrm>
                <a:off x="6172200" y="2340077"/>
                <a:ext cx="5181600" cy="4517922"/>
              </a:xfrm>
            </p:spPr>
            <p:txBody>
              <a:bodyPr>
                <a:normAutofit/>
              </a:bodyPr>
              <a:lstStyle/>
              <a:p>
                <a:pPr lvl="1">
                  <a:buFont typeface="Wingdings" panose="05000000000000000000" pitchFamily="2" charset="2"/>
                  <a:buChar char="§"/>
                </a:pPr>
                <a:r>
                  <a:rPr lang="en-US" sz="2800" dirty="0"/>
                  <a:t>Type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solidFill>
                      <a:srgbClr val="00B050"/>
                    </a:solidFill>
                  </a:rPr>
                  <a:t>Type </a:t>
                </a:r>
                <a14:m>
                  <m:oMath xmlns:m="http://schemas.openxmlformats.org/officeDocument/2006/math">
                    <m:r>
                      <a:rPr lang="en-US" sz="2800" b="0" i="1" smtClean="0">
                        <a:solidFill>
                          <a:srgbClr val="00B050"/>
                        </a:solidFill>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p:txBody>
          </p:sp>
        </mc:Choice>
        <mc:Fallback xmlns="">
          <p:sp>
            <p:nvSpPr>
              <p:cNvPr id="6" name="Content Placeholder 5">
                <a:extLst>
                  <a:ext uri="{FF2B5EF4-FFF2-40B4-BE49-F238E27FC236}">
                    <a16:creationId xmlns:a16="http://schemas.microsoft.com/office/drawing/2014/main" id="{588B7D4B-24D5-4759-BE11-B8396C08B649}"/>
                  </a:ext>
                </a:extLst>
              </p:cNvPr>
              <p:cNvSpPr>
                <a:spLocks noGrp="1" noRot="1" noChangeAspect="1" noMove="1" noResize="1" noEditPoints="1" noAdjustHandles="1" noChangeArrowheads="1" noChangeShapeType="1" noTextEdit="1"/>
              </p:cNvSpPr>
              <p:nvPr>
                <p:ph sz="half" idx="2"/>
              </p:nvPr>
            </p:nvSpPr>
            <p:spPr>
              <a:xfrm>
                <a:off x="6172200" y="2340077"/>
                <a:ext cx="5181600" cy="4517922"/>
              </a:xfrm>
              <a:blipFill>
                <a:blip r:embed="rId3"/>
                <a:stretch>
                  <a:fillRect t="-2294" b="-810"/>
                </a:stretch>
              </a:blipFill>
            </p:spPr>
            <p:txBody>
              <a:bodyPr/>
              <a:lstStyle/>
              <a:p>
                <a:r>
                  <a:rPr lang="en-GB">
                    <a:noFill/>
                  </a:rPr>
                  <a:t> </a:t>
                </a:r>
              </a:p>
            </p:txBody>
          </p:sp>
        </mc:Fallback>
      </mc:AlternateContent>
      <p:sp>
        <p:nvSpPr>
          <p:cNvPr id="4" name="Content Placeholder 2">
            <a:extLst>
              <a:ext uri="{FF2B5EF4-FFF2-40B4-BE49-F238E27FC236}">
                <a16:creationId xmlns:a16="http://schemas.microsoft.com/office/drawing/2014/main" id="{D392ACB3-5B18-252E-066C-6517B6BDD906}"/>
              </a:ext>
            </a:extLst>
          </p:cNvPr>
          <p:cNvSpPr txBox="1">
            <a:spLocks/>
          </p:cNvSpPr>
          <p:nvPr/>
        </p:nvSpPr>
        <p:spPr>
          <a:xfrm>
            <a:off x="838200" y="1825625"/>
            <a:ext cx="10515600" cy="4919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Multiple algorithms could work for the same problem!</a:t>
            </a:r>
          </a:p>
        </p:txBody>
      </p:sp>
    </p:spTree>
    <p:extLst>
      <p:ext uri="{BB962C8B-B14F-4D97-AF65-F5344CB8AC3E}">
        <p14:creationId xmlns:p14="http://schemas.microsoft.com/office/powerpoint/2010/main" val="352331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EE2E-99F3-4B5B-BBC5-88336664E7A9}"/>
              </a:ext>
            </a:extLst>
          </p:cNvPr>
          <p:cNvSpPr>
            <a:spLocks noGrp="1"/>
          </p:cNvSpPr>
          <p:nvPr>
            <p:ph type="title"/>
          </p:nvPr>
        </p:nvSpPr>
        <p:spPr/>
        <p:txBody>
          <a:bodyPr/>
          <a:lstStyle/>
          <a:p>
            <a:r>
              <a:rPr lang="en-US" dirty="0"/>
              <a:t>The life of a programmer</a:t>
            </a:r>
          </a:p>
        </p:txBody>
      </p:sp>
      <p:sp>
        <p:nvSpPr>
          <p:cNvPr id="6" name="Content Placeholder 5">
            <a:extLst>
              <a:ext uri="{FF2B5EF4-FFF2-40B4-BE49-F238E27FC236}">
                <a16:creationId xmlns:a16="http://schemas.microsoft.com/office/drawing/2014/main" id="{ED83C1CA-2AE2-480C-BA38-312C72A91671}"/>
              </a:ext>
            </a:extLst>
          </p:cNvPr>
          <p:cNvSpPr>
            <a:spLocks noGrp="1"/>
          </p:cNvSpPr>
          <p:nvPr>
            <p:ph sz="half" idx="1"/>
          </p:nvPr>
        </p:nvSpPr>
        <p:spPr>
          <a:xfrm>
            <a:off x="560439" y="1825624"/>
            <a:ext cx="7629832" cy="4903421"/>
          </a:xfrm>
        </p:spPr>
        <p:txBody>
          <a:bodyPr>
            <a:normAutofit/>
          </a:bodyPr>
          <a:lstStyle/>
          <a:p>
            <a:pPr marL="514350" indent="-514350">
              <a:buFont typeface="+mj-lt"/>
              <a:buAutoNum type="arabicPeriod"/>
            </a:pPr>
            <a:r>
              <a:rPr lang="en-US" b="1" dirty="0"/>
              <a:t>Problem Analysis: </a:t>
            </a:r>
            <a:r>
              <a:rPr lang="en-US" dirty="0"/>
              <a:t>Identify a problem and understand its components.</a:t>
            </a:r>
          </a:p>
          <a:p>
            <a:pPr marL="514350" indent="-514350">
              <a:buFont typeface="+mj-lt"/>
              <a:buAutoNum type="arabicPeriod"/>
            </a:pPr>
            <a:r>
              <a:rPr lang="en-US" b="1" dirty="0"/>
              <a:t>Algorithm Design: </a:t>
            </a:r>
            <a:r>
              <a:rPr lang="en-US" dirty="0"/>
              <a:t>Come up with an algorithm to solve said problem</a:t>
            </a:r>
            <a:r>
              <a:rPr lang="en-US" b="1" dirty="0"/>
              <a:t>.</a:t>
            </a:r>
          </a:p>
          <a:p>
            <a:pPr lvl="1"/>
            <a:r>
              <a:rPr lang="en-US" dirty="0"/>
              <a:t>Step-by-step instructions,</a:t>
            </a:r>
          </a:p>
          <a:p>
            <a:pPr lvl="1"/>
            <a:r>
              <a:rPr lang="en-US" dirty="0"/>
              <a:t>To be followed sequentially,</a:t>
            </a:r>
          </a:p>
          <a:p>
            <a:pPr lvl="1"/>
            <a:r>
              <a:rPr lang="en-US" dirty="0"/>
              <a:t>With some expected inputs and outputs</a:t>
            </a:r>
          </a:p>
          <a:p>
            <a:pPr marL="514350" indent="-514350">
              <a:buFont typeface="+mj-lt"/>
              <a:buAutoNum type="arabicPeriod"/>
            </a:pPr>
            <a:r>
              <a:rPr lang="en-US" b="1" dirty="0"/>
              <a:t>Coding: </a:t>
            </a:r>
            <a:r>
              <a:rPr lang="en-US" dirty="0"/>
              <a:t>Explain this algorithm to the computer, using a programming language.</a:t>
            </a:r>
          </a:p>
          <a:p>
            <a:pPr marL="514350" indent="-514350">
              <a:buFont typeface="+mj-lt"/>
              <a:buAutoNum type="arabicPeriod"/>
            </a:pPr>
            <a:r>
              <a:rPr lang="en-US" b="1" dirty="0"/>
              <a:t>Testing: </a:t>
            </a:r>
            <a:r>
              <a:rPr lang="en-US" dirty="0"/>
              <a:t>Execute the program on a computer and see if it produces the expected results!</a:t>
            </a:r>
          </a:p>
        </p:txBody>
      </p:sp>
      <p:pic>
        <p:nvPicPr>
          <p:cNvPr id="3074" name="Picture 2" descr="Area of Circles (solutions, examples, worksheets, videos)">
            <a:extLst>
              <a:ext uri="{FF2B5EF4-FFF2-40B4-BE49-F238E27FC236}">
                <a16:creationId xmlns:a16="http://schemas.microsoft.com/office/drawing/2014/main" id="{9DE318DD-A343-48F2-9551-E3E5B437D7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57"/>
          <a:stretch/>
        </p:blipFill>
        <p:spPr bwMode="auto">
          <a:xfrm>
            <a:off x="8743950" y="0"/>
            <a:ext cx="2019300" cy="17468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681A891-7F05-4F80-A50D-B9287D26F361}"/>
              </a:ext>
            </a:extLst>
          </p:cNvPr>
          <p:cNvPicPr>
            <a:picLocks noChangeAspect="1"/>
          </p:cNvPicPr>
          <p:nvPr/>
        </p:nvPicPr>
        <p:blipFill rotWithShape="1">
          <a:blip r:embed="rId3"/>
          <a:srcRect l="30448" t="43282" r="52180" b="19590"/>
          <a:stretch/>
        </p:blipFill>
        <p:spPr>
          <a:xfrm>
            <a:off x="8431656" y="1825624"/>
            <a:ext cx="2922144" cy="1951690"/>
          </a:xfrm>
          <a:prstGeom prst="rect">
            <a:avLst/>
          </a:prstGeom>
        </p:spPr>
      </p:pic>
      <p:pic>
        <p:nvPicPr>
          <p:cNvPr id="3076" name="Picture 4" descr="Python Logo Download - AI - All Vector Logo">
            <a:extLst>
              <a:ext uri="{FF2B5EF4-FFF2-40B4-BE49-F238E27FC236}">
                <a16:creationId xmlns:a16="http://schemas.microsoft.com/office/drawing/2014/main" id="{27C22144-1F31-410E-BBC2-3F8C23FB76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881" b="30544"/>
          <a:stretch/>
        </p:blipFill>
        <p:spPr bwMode="auto">
          <a:xfrm>
            <a:off x="8057149" y="3879813"/>
            <a:ext cx="3982915" cy="10081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rack the Code: Getting Started in Computer Programming, Part 2 ...">
            <a:extLst>
              <a:ext uri="{FF2B5EF4-FFF2-40B4-BE49-F238E27FC236}">
                <a16:creationId xmlns:a16="http://schemas.microsoft.com/office/drawing/2014/main" id="{0522E815-E560-48B4-BF2D-5240780B5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3414" y="4990497"/>
            <a:ext cx="2610386" cy="173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21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EE2E-99F3-4B5B-BBC5-88336664E7A9}"/>
              </a:ext>
            </a:extLst>
          </p:cNvPr>
          <p:cNvSpPr>
            <a:spLocks noGrp="1"/>
          </p:cNvSpPr>
          <p:nvPr>
            <p:ph type="title"/>
          </p:nvPr>
        </p:nvSpPr>
        <p:spPr/>
        <p:txBody>
          <a:bodyPr/>
          <a:lstStyle/>
          <a:p>
            <a:r>
              <a:rPr lang="en-US" dirty="0"/>
              <a:t>A typical mistake</a:t>
            </a:r>
          </a:p>
        </p:txBody>
      </p:sp>
      <p:sp>
        <p:nvSpPr>
          <p:cNvPr id="6" name="Content Placeholder 5">
            <a:extLst>
              <a:ext uri="{FF2B5EF4-FFF2-40B4-BE49-F238E27FC236}">
                <a16:creationId xmlns:a16="http://schemas.microsoft.com/office/drawing/2014/main" id="{ED83C1CA-2AE2-480C-BA38-312C72A91671}"/>
              </a:ext>
            </a:extLst>
          </p:cNvPr>
          <p:cNvSpPr>
            <a:spLocks noGrp="1"/>
          </p:cNvSpPr>
          <p:nvPr>
            <p:ph sz="half" idx="1"/>
          </p:nvPr>
        </p:nvSpPr>
        <p:spPr>
          <a:xfrm>
            <a:off x="363795" y="1825624"/>
            <a:ext cx="6233650" cy="4903421"/>
          </a:xfrm>
        </p:spPr>
        <p:txBody>
          <a:bodyPr>
            <a:normAutofit/>
          </a:bodyPr>
          <a:lstStyle/>
          <a:p>
            <a:pPr marL="0" indent="0">
              <a:buNone/>
            </a:pPr>
            <a:r>
              <a:rPr lang="en-GB" sz="2800" b="1" dirty="0"/>
              <a:t>Typical mistake: </a:t>
            </a:r>
            <a:r>
              <a:rPr lang="en-GB" sz="2800" dirty="0"/>
              <a:t>Beginners will often skip these </a:t>
            </a:r>
            <a:r>
              <a:rPr lang="en-GB" sz="2800" b="1" dirty="0">
                <a:solidFill>
                  <a:srgbClr val="FF0000"/>
                </a:solidFill>
              </a:rPr>
              <a:t>first two steps</a:t>
            </a:r>
            <a:r>
              <a:rPr lang="en-GB" sz="2800" dirty="0"/>
              <a:t> and jump straight into </a:t>
            </a:r>
            <a:r>
              <a:rPr lang="en-GB" sz="2800" b="1" dirty="0">
                <a:solidFill>
                  <a:srgbClr val="7030A0"/>
                </a:solidFill>
              </a:rPr>
              <a:t>coding</a:t>
            </a:r>
            <a:r>
              <a:rPr lang="en-GB" sz="2800" dirty="0"/>
              <a:t>…</a:t>
            </a:r>
            <a:br>
              <a:rPr lang="en-GB" sz="2800" dirty="0"/>
            </a:br>
            <a:r>
              <a:rPr lang="en-GB" sz="2800" dirty="0"/>
              <a:t>That is not the right way to go!</a:t>
            </a:r>
            <a:endParaRPr lang="en-GB" dirty="0"/>
          </a:p>
          <a:p>
            <a:r>
              <a:rPr lang="en-GB" sz="2800" dirty="0"/>
              <a:t>Looking at your screen, trying to guess what to </a:t>
            </a:r>
            <a:r>
              <a:rPr lang="en-GB" sz="2800" b="1" dirty="0">
                <a:solidFill>
                  <a:srgbClr val="7030A0"/>
                </a:solidFill>
              </a:rPr>
              <a:t>code</a:t>
            </a:r>
            <a:r>
              <a:rPr lang="en-GB" sz="2800" dirty="0"/>
              <a:t>? You probably need more time on </a:t>
            </a:r>
            <a:r>
              <a:rPr lang="en-GB" sz="2800" b="1" dirty="0">
                <a:solidFill>
                  <a:srgbClr val="FF0000"/>
                </a:solidFill>
              </a:rPr>
              <a:t>the first two steps.</a:t>
            </a:r>
            <a:endParaRPr lang="en-GB" b="1" dirty="0">
              <a:solidFill>
                <a:srgbClr val="FF0000"/>
              </a:solidFill>
            </a:endParaRPr>
          </a:p>
          <a:p>
            <a:r>
              <a:rPr lang="en-GB" sz="2800" dirty="0"/>
              <a:t>After all, </a:t>
            </a:r>
            <a:r>
              <a:rPr lang="en-GB" sz="2800" b="1" dirty="0">
                <a:solidFill>
                  <a:srgbClr val="7030A0"/>
                </a:solidFill>
              </a:rPr>
              <a:t>coding</a:t>
            </a:r>
            <a:r>
              <a:rPr lang="en-GB" sz="2800" dirty="0"/>
              <a:t> is simply explaining your logic/algorithm to the computer for execution later. Figuring out the right logic/algorithm is your human job!</a:t>
            </a:r>
          </a:p>
          <a:p>
            <a:endParaRPr lang="en-GB" sz="2800" dirty="0"/>
          </a:p>
        </p:txBody>
      </p:sp>
      <p:pic>
        <p:nvPicPr>
          <p:cNvPr id="5" name="Picture 4">
            <a:extLst>
              <a:ext uri="{FF2B5EF4-FFF2-40B4-BE49-F238E27FC236}">
                <a16:creationId xmlns:a16="http://schemas.microsoft.com/office/drawing/2014/main" id="{54D9E868-C9A5-0C72-F08D-59A9EBBD5B9D}"/>
              </a:ext>
            </a:extLst>
          </p:cNvPr>
          <p:cNvPicPr>
            <a:picLocks noChangeAspect="1"/>
          </p:cNvPicPr>
          <p:nvPr/>
        </p:nvPicPr>
        <p:blipFill>
          <a:blip r:embed="rId2"/>
          <a:stretch>
            <a:fillRect/>
          </a:stretch>
        </p:blipFill>
        <p:spPr>
          <a:xfrm>
            <a:off x="6771476" y="154140"/>
            <a:ext cx="5229997" cy="3342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7B750BF-0909-F409-348B-E12D1BFD3E4B}"/>
              </a:ext>
            </a:extLst>
          </p:cNvPr>
          <p:cNvPicPr>
            <a:picLocks noChangeAspect="1"/>
          </p:cNvPicPr>
          <p:nvPr/>
        </p:nvPicPr>
        <p:blipFill rotWithShape="1">
          <a:blip r:embed="rId3"/>
          <a:srcRect t="18746" r="2114"/>
          <a:stretch/>
        </p:blipFill>
        <p:spPr>
          <a:xfrm>
            <a:off x="6597444" y="3814917"/>
            <a:ext cx="5461909" cy="2590800"/>
          </a:xfrm>
          <a:prstGeom prst="rect">
            <a:avLst/>
          </a:prstGeom>
        </p:spPr>
      </p:pic>
    </p:spTree>
    <p:extLst>
      <p:ext uri="{BB962C8B-B14F-4D97-AF65-F5344CB8AC3E}">
        <p14:creationId xmlns:p14="http://schemas.microsoft.com/office/powerpoint/2010/main" val="2989497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scroll&#10;&#10;Description automatically generated">
            <a:extLst>
              <a:ext uri="{FF2B5EF4-FFF2-40B4-BE49-F238E27FC236}">
                <a16:creationId xmlns:a16="http://schemas.microsoft.com/office/drawing/2014/main" id="{5FB40768-273F-874E-A262-BAEFB238DFB5}"/>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0F4F5945-92E0-9389-6246-48D052E88EDE}"/>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94FE5B5F-3A92-6D65-D7BA-593955F230B3}"/>
              </a:ext>
            </a:extLst>
          </p:cNvPr>
          <p:cNvSpPr>
            <a:spLocks noGrp="1"/>
          </p:cNvSpPr>
          <p:nvPr>
            <p:ph idx="1"/>
          </p:nvPr>
        </p:nvSpPr>
        <p:spPr/>
        <p:txBody>
          <a:bodyPr>
            <a:normAutofit/>
          </a:bodyPr>
          <a:lstStyle/>
          <a:p>
            <a:pPr marL="0" indent="0">
              <a:buNone/>
            </a:pPr>
            <a:r>
              <a:rPr lang="en-GB" b="1" dirty="0"/>
              <a:t>Commandment #1: Learning Programming is Like Learning the Piano</a:t>
            </a:r>
          </a:p>
          <a:p>
            <a:r>
              <a:rPr lang="en-GB" dirty="0"/>
              <a:t>I understand that programming, like playing the piano, requires practice, patience, and perseverance.</a:t>
            </a:r>
          </a:p>
          <a:p>
            <a:r>
              <a:rPr lang="en-GB" dirty="0"/>
              <a:t>While theory is important, I must also actively “play the piano”, that is, practice coding. Only I can play the piano and learn by doing so.</a:t>
            </a:r>
          </a:p>
          <a:p>
            <a:r>
              <a:rPr lang="en-GB" dirty="0"/>
              <a:t>At first, it will be frustrating. My code may “sound bad” and fail in ways I do not yet understand, but I eventually will understand.</a:t>
            </a:r>
          </a:p>
          <a:p>
            <a:r>
              <a:rPr lang="en-GB" dirty="0"/>
              <a:t>And if I persist, putting in consistent effort, coding will gradually become more intuitive until it feels like second nature.</a:t>
            </a:r>
          </a:p>
        </p:txBody>
      </p:sp>
    </p:spTree>
    <p:extLst>
      <p:ext uri="{BB962C8B-B14F-4D97-AF65-F5344CB8AC3E}">
        <p14:creationId xmlns:p14="http://schemas.microsoft.com/office/powerpoint/2010/main" val="374957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F38B-DEC4-B7E8-0E10-C675025FAE20}"/>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3921F7A1-E3E2-3636-1A4D-C7A1342B80C2}"/>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6B7FB77B-5F26-09C9-28B3-57A98A4D2F99}"/>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7971EE2A-42A7-DECC-CB09-8153D9FDBC3A}"/>
              </a:ext>
            </a:extLst>
          </p:cNvPr>
          <p:cNvSpPr>
            <a:spLocks noGrp="1"/>
          </p:cNvSpPr>
          <p:nvPr>
            <p:ph idx="1"/>
          </p:nvPr>
        </p:nvSpPr>
        <p:spPr>
          <a:xfrm>
            <a:off x="838200" y="1825624"/>
            <a:ext cx="10515600" cy="5032375"/>
          </a:xfrm>
        </p:spPr>
        <p:txBody>
          <a:bodyPr>
            <a:normAutofit/>
          </a:bodyPr>
          <a:lstStyle/>
          <a:p>
            <a:pPr marL="0" indent="0">
              <a:buNone/>
            </a:pPr>
            <a:r>
              <a:rPr lang="en-GB" b="1" dirty="0"/>
              <a:t>Commandment #2: I am teaching YOU, not ChatGPT!</a:t>
            </a:r>
          </a:p>
          <a:p>
            <a:r>
              <a:rPr lang="en-GB" dirty="0"/>
              <a:t>I commit to practicing coding myself rather than relying on tools like ChatGPT or other AIs to code in my place.</a:t>
            </a:r>
          </a:p>
          <a:p>
            <a:r>
              <a:rPr lang="en-GB" dirty="0"/>
              <a:t>While these tools can be great at providing guidance, I recognize</a:t>
            </a:r>
            <a:br>
              <a:rPr lang="en-GB" dirty="0"/>
            </a:br>
            <a:r>
              <a:rPr lang="en-GB" dirty="0"/>
              <a:t>that they can also solve all the beginner activities for me, without</a:t>
            </a:r>
            <a:br>
              <a:rPr lang="en-GB" dirty="0"/>
            </a:br>
            <a:r>
              <a:rPr lang="en-GB" dirty="0"/>
              <a:t>me doing any actual work.</a:t>
            </a:r>
          </a:p>
          <a:p>
            <a:r>
              <a:rPr lang="en-GB" dirty="0"/>
              <a:t>I understand that I cannot improve without doing the actual</a:t>
            </a:r>
            <a:br>
              <a:rPr lang="en-GB" dirty="0"/>
            </a:br>
            <a:r>
              <a:rPr lang="en-GB" dirty="0"/>
              <a:t>“piano playing”, or work, myself; and will therefore not over-rely</a:t>
            </a:r>
            <a:br>
              <a:rPr lang="en-GB" dirty="0"/>
            </a:br>
            <a:r>
              <a:rPr lang="en-GB" dirty="0"/>
              <a:t>on ChatGPT.</a:t>
            </a:r>
          </a:p>
        </p:txBody>
      </p:sp>
    </p:spTree>
    <p:extLst>
      <p:ext uri="{BB962C8B-B14F-4D97-AF65-F5344CB8AC3E}">
        <p14:creationId xmlns:p14="http://schemas.microsoft.com/office/powerpoint/2010/main" val="272931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2D295-1810-927F-A85E-5E0C3AC814B3}"/>
            </a:ext>
          </a:extLst>
        </p:cNvPr>
        <p:cNvGrpSpPr/>
        <p:nvPr/>
      </p:nvGrpSpPr>
      <p:grpSpPr>
        <a:xfrm>
          <a:off x="0" y="0"/>
          <a:ext cx="0" cy="0"/>
          <a:chOff x="0" y="0"/>
          <a:chExt cx="0" cy="0"/>
        </a:xfrm>
      </p:grpSpPr>
      <p:pic>
        <p:nvPicPr>
          <p:cNvPr id="4" name="Picture 3" descr="A close up of a scroll&#10;&#10;Description automatically generated">
            <a:extLst>
              <a:ext uri="{FF2B5EF4-FFF2-40B4-BE49-F238E27FC236}">
                <a16:creationId xmlns:a16="http://schemas.microsoft.com/office/drawing/2014/main" id="{65220F7D-A419-5BA2-14FF-50FB967D18FD}"/>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6E20CF7E-DDBC-AED0-247F-D805C9FE0470}"/>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A8EFD71D-02E6-6387-AA9F-A0BE53ED49DA}"/>
              </a:ext>
            </a:extLst>
          </p:cNvPr>
          <p:cNvSpPr>
            <a:spLocks noGrp="1"/>
          </p:cNvSpPr>
          <p:nvPr>
            <p:ph idx="1"/>
          </p:nvPr>
        </p:nvSpPr>
        <p:spPr>
          <a:xfrm>
            <a:off x="838200" y="1825624"/>
            <a:ext cx="10515600" cy="5032375"/>
          </a:xfrm>
        </p:spPr>
        <p:txBody>
          <a:bodyPr>
            <a:normAutofit/>
          </a:bodyPr>
          <a:lstStyle/>
          <a:p>
            <a:pPr marL="0" indent="0">
              <a:buNone/>
            </a:pPr>
            <a:r>
              <a:rPr lang="en-GB" b="1" dirty="0"/>
              <a:t>Commandment #3: Coding Can Be Frustrating — And That is Okay</a:t>
            </a:r>
          </a:p>
          <a:p>
            <a:r>
              <a:rPr lang="en-GB" dirty="0"/>
              <a:t>I accept that frustration is a natural part of the learning process.</a:t>
            </a:r>
          </a:p>
          <a:p>
            <a:r>
              <a:rPr lang="en-GB" dirty="0"/>
              <a:t>I will not let frustration deter me or faze me; instead, I will use it as</a:t>
            </a:r>
            <a:br>
              <a:rPr lang="en-GB" dirty="0"/>
            </a:br>
            <a:r>
              <a:rPr lang="en-GB" dirty="0"/>
              <a:t>a signal that I am challenging myself to learn something new.</a:t>
            </a:r>
          </a:p>
          <a:p>
            <a:r>
              <a:rPr lang="en-GB" dirty="0"/>
              <a:t>When faced with challenges, I will take a step back, </a:t>
            </a:r>
            <a:r>
              <a:rPr lang="en-GB" dirty="0" err="1"/>
              <a:t>analyze</a:t>
            </a:r>
            <a:r>
              <a:rPr lang="en-GB" dirty="0"/>
              <a:t> the problem, and persist with a positive mindset.</a:t>
            </a:r>
          </a:p>
          <a:p>
            <a:pPr>
              <a:buFont typeface="Arial" panose="020B0604020202020204" pitchFamily="34" charset="0"/>
              <a:buChar char="•"/>
            </a:pPr>
            <a:r>
              <a:rPr lang="en-GB" dirty="0"/>
              <a:t>I will see errors and bugs not as failures, but as opportunities to</a:t>
            </a:r>
            <a:br>
              <a:rPr lang="en-GB" dirty="0"/>
            </a:br>
            <a:r>
              <a:rPr lang="en-GB" dirty="0"/>
              <a:t>learn and indications on how to improve my code.</a:t>
            </a:r>
          </a:p>
          <a:p>
            <a:pPr>
              <a:buFont typeface="Arial" panose="020B0604020202020204" pitchFamily="34" charset="0"/>
              <a:buChar char="•"/>
            </a:pPr>
            <a:r>
              <a:rPr lang="en-GB" dirty="0"/>
              <a:t>I understand that debugging is an essential skill and an integral</a:t>
            </a:r>
            <a:br>
              <a:rPr lang="en-GB" dirty="0"/>
            </a:br>
            <a:r>
              <a:rPr lang="en-GB" dirty="0"/>
              <a:t>part of the programming process.</a:t>
            </a:r>
          </a:p>
          <a:p>
            <a:endParaRPr lang="en-GB" dirty="0"/>
          </a:p>
        </p:txBody>
      </p:sp>
    </p:spTree>
    <p:extLst>
      <p:ext uri="{BB962C8B-B14F-4D97-AF65-F5344CB8AC3E}">
        <p14:creationId xmlns:p14="http://schemas.microsoft.com/office/powerpoint/2010/main" val="110676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E884-4BE5-05E5-5D1E-D5B8082234D4}"/>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9151C1DD-A18A-7D44-7243-694AFDB48A23}"/>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A443FEB8-8F83-AEBB-D2EA-133A799C700E}"/>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680382F8-C335-3060-DD0D-7714FD51C31C}"/>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Commandment #4: Problem-Solving Starts on Paper</a:t>
            </a:r>
          </a:p>
          <a:p>
            <a:r>
              <a:rPr lang="en-GB" dirty="0"/>
              <a:t>I understand that before writing code, a programmer’s job is to</a:t>
            </a:r>
            <a:br>
              <a:rPr lang="en-GB" dirty="0"/>
            </a:br>
            <a:r>
              <a:rPr lang="en-GB" dirty="0"/>
              <a:t>think through the problem.</a:t>
            </a:r>
          </a:p>
          <a:p>
            <a:r>
              <a:rPr lang="en-GB" dirty="0"/>
              <a:t>If I cannot explain, on paper, the logical steps to solve the problem,</a:t>
            </a:r>
            <a:br>
              <a:rPr lang="en-GB" dirty="0"/>
            </a:br>
            <a:r>
              <a:rPr lang="en-GB" dirty="0"/>
              <a:t>I will not be able to translate it into code.</a:t>
            </a:r>
          </a:p>
          <a:p>
            <a:r>
              <a:rPr lang="en-GB" dirty="0"/>
              <a:t>In any scenario where I end up looking blankly at my screen not knowing where to start my coding, I will simply close my laptop</a:t>
            </a:r>
            <a:br>
              <a:rPr lang="en-GB" dirty="0"/>
            </a:br>
            <a:r>
              <a:rPr lang="en-GB" dirty="0"/>
              <a:t>and think about the activity using pen and paper first.</a:t>
            </a:r>
          </a:p>
          <a:p>
            <a:r>
              <a:rPr lang="en-GB" dirty="0"/>
              <a:t>I will then embrace the use of pen and paper to organize my thoughts, draft plans, and clarify my approach.</a:t>
            </a:r>
          </a:p>
          <a:p>
            <a:r>
              <a:rPr lang="en-GB" dirty="0"/>
              <a:t>I will not try to randomly guess the correct code to use by</a:t>
            </a:r>
            <a:br>
              <a:rPr lang="en-GB" dirty="0"/>
            </a:br>
            <a:r>
              <a:rPr lang="en-GB" dirty="0"/>
              <a:t>trying things out, hoping they will work out great.</a:t>
            </a:r>
          </a:p>
        </p:txBody>
      </p:sp>
    </p:spTree>
    <p:extLst>
      <p:ext uri="{BB962C8B-B14F-4D97-AF65-F5344CB8AC3E}">
        <p14:creationId xmlns:p14="http://schemas.microsoft.com/office/powerpoint/2010/main" val="209280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E2E80-BDF5-E5D4-1A33-BF4EF5F321E5}"/>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BABF651F-61BF-DDB6-850F-E3860FCE908A}"/>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B37FE481-9D2B-41E7-97CB-21CED8202799}"/>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D39A4FC9-83C8-0F2B-A6B4-7DCD6A0644C5}"/>
              </a:ext>
            </a:extLst>
          </p:cNvPr>
          <p:cNvSpPr>
            <a:spLocks noGrp="1"/>
          </p:cNvSpPr>
          <p:nvPr>
            <p:ph idx="1"/>
          </p:nvPr>
        </p:nvSpPr>
        <p:spPr>
          <a:xfrm>
            <a:off x="838200" y="1825624"/>
            <a:ext cx="10515600" cy="5032375"/>
          </a:xfrm>
        </p:spPr>
        <p:txBody>
          <a:bodyPr>
            <a:normAutofit/>
          </a:bodyPr>
          <a:lstStyle/>
          <a:p>
            <a:pPr marL="0" indent="0">
              <a:buNone/>
            </a:pPr>
            <a:r>
              <a:rPr lang="en-GB" b="1" dirty="0"/>
              <a:t>Commandment #5: We all have the same Learning Curve</a:t>
            </a:r>
          </a:p>
          <a:p>
            <a:r>
              <a:rPr lang="en-GB" dirty="0"/>
              <a:t>While I might ask friends for help, I will not blindly copy the code</a:t>
            </a:r>
            <a:br>
              <a:rPr lang="en-GB" dirty="0"/>
            </a:br>
            <a:r>
              <a:rPr lang="en-GB" dirty="0"/>
              <a:t>of my friends or compare my coding to theirs. </a:t>
            </a:r>
          </a:p>
          <a:p>
            <a:r>
              <a:rPr lang="en-GB" dirty="0"/>
              <a:t>Other students in the classroom might feel coding is easy, because the logic of coding feels natural to them and/or they have already done programming before.</a:t>
            </a:r>
          </a:p>
          <a:p>
            <a:r>
              <a:rPr lang="en-GB" dirty="0"/>
              <a:t>I might feel that coding is difficult and might find it frustrating</a:t>
            </a:r>
            <a:br>
              <a:rPr lang="en-GB" dirty="0"/>
            </a:br>
            <a:r>
              <a:rPr lang="en-GB" dirty="0"/>
              <a:t>that the other students do not struggle as much as I do.</a:t>
            </a:r>
          </a:p>
          <a:p>
            <a:r>
              <a:rPr lang="en-GB" dirty="0"/>
              <a:t>That is okay, we all have the same learning curve in the end,</a:t>
            </a:r>
            <a:br>
              <a:rPr lang="en-GB" dirty="0"/>
            </a:br>
            <a:r>
              <a:rPr lang="en-GB" dirty="0"/>
              <a:t>but not necessarily the same pace or the same starting point.</a:t>
            </a:r>
          </a:p>
          <a:p>
            <a:endParaRPr lang="en-GB" dirty="0"/>
          </a:p>
        </p:txBody>
      </p:sp>
    </p:spTree>
    <p:extLst>
      <p:ext uri="{BB962C8B-B14F-4D97-AF65-F5344CB8AC3E}">
        <p14:creationId xmlns:p14="http://schemas.microsoft.com/office/powerpoint/2010/main" val="2679657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3AF29-06EC-4D64-5C3B-D60F7E9A06CF}"/>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9CE75840-65F3-0873-3237-77BA3B7EA731}"/>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8D045B27-BE9F-857A-4BF8-A0CCC36EC867}"/>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77FF815A-7816-67B3-1310-1C7E9B6B8E0C}"/>
              </a:ext>
            </a:extLst>
          </p:cNvPr>
          <p:cNvSpPr>
            <a:spLocks noGrp="1"/>
          </p:cNvSpPr>
          <p:nvPr>
            <p:ph idx="1"/>
          </p:nvPr>
        </p:nvSpPr>
        <p:spPr>
          <a:xfrm>
            <a:off x="838200" y="1825624"/>
            <a:ext cx="10515600" cy="5032375"/>
          </a:xfrm>
        </p:spPr>
        <p:txBody>
          <a:bodyPr>
            <a:normAutofit/>
          </a:bodyPr>
          <a:lstStyle/>
          <a:p>
            <a:pPr marL="0" indent="0">
              <a:buNone/>
            </a:pPr>
            <a:endParaRPr lang="en-GB" dirty="0"/>
          </a:p>
          <a:p>
            <a:pPr marL="0" indent="0">
              <a:buNone/>
            </a:pPr>
            <a:r>
              <a:rPr lang="en-GB" dirty="0"/>
              <a:t>By signing this (clearly NOT legally binding) contract, I commit to taking an active role in my programming education, embracing challenges as opportunities to grow, and practicing regularly and fairly.</a:t>
            </a:r>
          </a:p>
          <a:p>
            <a:pPr marL="0" indent="0">
              <a:buNone/>
            </a:pPr>
            <a:endParaRPr lang="en-GB" dirty="0"/>
          </a:p>
          <a:p>
            <a:pPr marL="0" indent="0" algn="ctr">
              <a:buNone/>
            </a:pPr>
            <a:r>
              <a:rPr lang="en-GB" b="1" dirty="0"/>
              <a:t>Date: </a:t>
            </a:r>
            <a:r>
              <a:rPr lang="en-GB" dirty="0"/>
              <a:t>_________________________</a:t>
            </a:r>
            <a:endParaRPr lang="en-GB" b="1" dirty="0"/>
          </a:p>
          <a:p>
            <a:pPr marL="0" indent="0" algn="ctr">
              <a:buNone/>
            </a:pPr>
            <a:br>
              <a:rPr lang="en-GB" b="1" dirty="0"/>
            </a:br>
            <a:r>
              <a:rPr lang="en-GB" b="1" dirty="0"/>
              <a:t>Signed,</a:t>
            </a:r>
            <a:br>
              <a:rPr lang="en-GB" b="1" dirty="0"/>
            </a:br>
            <a:br>
              <a:rPr lang="en-GB" dirty="0"/>
            </a:br>
            <a:r>
              <a:rPr lang="en-GB" dirty="0"/>
              <a:t>_________________________ (Student Name)</a:t>
            </a:r>
            <a:br>
              <a:rPr lang="en-GB" dirty="0"/>
            </a:br>
            <a:endParaRPr lang="en-GB" dirty="0"/>
          </a:p>
        </p:txBody>
      </p:sp>
    </p:spTree>
    <p:extLst>
      <p:ext uri="{BB962C8B-B14F-4D97-AF65-F5344CB8AC3E}">
        <p14:creationId xmlns:p14="http://schemas.microsoft.com/office/powerpoint/2010/main" val="36595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1)</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are the </a:t>
            </a:r>
            <a:r>
              <a:rPr lang="en-US" b="1" dirty="0"/>
              <a:t>objectives of this course</a:t>
            </a:r>
            <a:r>
              <a:rPr lang="en-US" dirty="0"/>
              <a:t>?</a:t>
            </a:r>
          </a:p>
          <a:p>
            <a:r>
              <a:rPr lang="en-US" dirty="0"/>
              <a:t>What is </a:t>
            </a:r>
            <a:r>
              <a:rPr lang="en-US" b="1" dirty="0"/>
              <a:t>programming</a:t>
            </a:r>
            <a:r>
              <a:rPr lang="en-US" dirty="0"/>
              <a:t>?</a:t>
            </a:r>
          </a:p>
          <a:p>
            <a:r>
              <a:rPr lang="en-US" b="1" dirty="0"/>
              <a:t>What are the key</a:t>
            </a:r>
            <a:r>
              <a:rPr lang="en-US" dirty="0"/>
              <a:t> </a:t>
            </a:r>
            <a:r>
              <a:rPr lang="en-US" b="1" dirty="0"/>
              <a:t>concepts</a:t>
            </a:r>
            <a:r>
              <a:rPr lang="en-US" dirty="0"/>
              <a:t> about programming and computer science?</a:t>
            </a:r>
          </a:p>
          <a:p>
            <a:r>
              <a:rPr lang="en-US" dirty="0"/>
              <a:t>What is a </a:t>
            </a:r>
            <a:r>
              <a:rPr lang="en-US" b="1" dirty="0"/>
              <a:t>programming</a:t>
            </a:r>
            <a:r>
              <a:rPr lang="en-US" dirty="0"/>
              <a:t> </a:t>
            </a:r>
            <a:r>
              <a:rPr lang="en-US" b="1" dirty="0"/>
              <a:t>language</a:t>
            </a:r>
            <a:r>
              <a:rPr lang="en-US" dirty="0"/>
              <a:t>?</a:t>
            </a:r>
          </a:p>
          <a:p>
            <a:r>
              <a:rPr lang="en-US" b="1" dirty="0"/>
              <a:t>How do I install and configure Python? </a:t>
            </a:r>
          </a:p>
          <a:p>
            <a:r>
              <a:rPr lang="en-US" dirty="0"/>
              <a:t>How to I write my </a:t>
            </a:r>
            <a:r>
              <a:rPr lang="en-US" b="1" dirty="0"/>
              <a:t>first programs</a:t>
            </a:r>
            <a:r>
              <a:rPr lang="en-US" dirty="0"/>
              <a:t> in Python?</a:t>
            </a:r>
          </a:p>
          <a:p>
            <a:r>
              <a:rPr lang="en-US" dirty="0"/>
              <a:t>What is a </a:t>
            </a:r>
            <a:r>
              <a:rPr lang="en-US" b="1" dirty="0"/>
              <a:t>programming environment</a:t>
            </a:r>
            <a:r>
              <a:rPr lang="en-US" dirty="0"/>
              <a:t>?</a:t>
            </a:r>
          </a:p>
          <a:p>
            <a:r>
              <a:rPr lang="en-US" dirty="0"/>
              <a:t>And many other things on the way!</a:t>
            </a:r>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2" name="Rectangle 5151">
            <a:extLst>
              <a:ext uri="{FF2B5EF4-FFF2-40B4-BE49-F238E27FC236}">
                <a16:creationId xmlns:a16="http://schemas.microsoft.com/office/drawing/2014/main" id="{151F3819-4351-4730-8E02-40BF286E0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3" name="Rectangle 5152">
            <a:extLst>
              <a:ext uri="{FF2B5EF4-FFF2-40B4-BE49-F238E27FC236}">
                <a16:creationId xmlns:a16="http://schemas.microsoft.com/office/drawing/2014/main" id="{7DAE5130-F148-4C5A-A6CB-48165DC76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F1AF35-ED6D-4D52-B09C-71E9A889B222}"/>
              </a:ext>
            </a:extLst>
          </p:cNvPr>
          <p:cNvSpPr>
            <a:spLocks noGrp="1"/>
          </p:cNvSpPr>
          <p:nvPr>
            <p:ph type="title"/>
          </p:nvPr>
        </p:nvSpPr>
        <p:spPr>
          <a:xfrm>
            <a:off x="4653887" y="609600"/>
            <a:ext cx="6564574" cy="1330518"/>
          </a:xfrm>
        </p:spPr>
        <p:txBody>
          <a:bodyPr>
            <a:normAutofit/>
          </a:bodyPr>
          <a:lstStyle/>
          <a:p>
            <a:r>
              <a:rPr lang="en-US" dirty="0">
                <a:latin typeface="+mn-lt"/>
              </a:rPr>
              <a:t>Quick question…</a:t>
            </a:r>
          </a:p>
        </p:txBody>
      </p:sp>
      <p:pic>
        <p:nvPicPr>
          <p:cNvPr id="5122" name="Picture 2" descr="Bill Gates launches Microsoft Windows Vista operating system ...">
            <a:extLst>
              <a:ext uri="{FF2B5EF4-FFF2-40B4-BE49-F238E27FC236}">
                <a16:creationId xmlns:a16="http://schemas.microsoft.com/office/drawing/2014/main" id="{C70F1E87-E3D0-40ED-9D57-34E911FBC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85" b="2"/>
          <a:stretch/>
        </p:blipFill>
        <p:spPr bwMode="auto">
          <a:xfrm>
            <a:off x="-8" y="3429008"/>
            <a:ext cx="4038600" cy="3428999"/>
          </a:xfrm>
          <a:custGeom>
            <a:avLst/>
            <a:gdLst/>
            <a:ahLst/>
            <a:cxnLst/>
            <a:rect l="l" t="t" r="r" b="b"/>
            <a:pathLst>
              <a:path w="4038600" h="3428999">
                <a:moveTo>
                  <a:pt x="0" y="0"/>
                </a:moveTo>
                <a:lnTo>
                  <a:pt x="3832764" y="0"/>
                </a:lnTo>
                <a:lnTo>
                  <a:pt x="3833410" y="4411"/>
                </a:lnTo>
                <a:cubicBezTo>
                  <a:pt x="3834310" y="12542"/>
                  <a:pt x="3834933" y="20617"/>
                  <a:pt x="3835321" y="28434"/>
                </a:cubicBezTo>
                <a:cubicBezTo>
                  <a:pt x="3843020" y="30350"/>
                  <a:pt x="3840588" y="61692"/>
                  <a:pt x="3852266" y="50998"/>
                </a:cubicBezTo>
                <a:cubicBezTo>
                  <a:pt x="3853153" y="61314"/>
                  <a:pt x="3849223" y="70391"/>
                  <a:pt x="3856614" y="62023"/>
                </a:cubicBezTo>
                <a:cubicBezTo>
                  <a:pt x="3857136" y="65272"/>
                  <a:pt x="3858208" y="66796"/>
                  <a:pt x="3859557" y="67517"/>
                </a:cubicBezTo>
                <a:lnTo>
                  <a:pt x="3860141" y="67604"/>
                </a:lnTo>
                <a:lnTo>
                  <a:pt x="3861913" y="90672"/>
                </a:lnTo>
                <a:lnTo>
                  <a:pt x="3863084" y="93141"/>
                </a:lnTo>
                <a:cubicBezTo>
                  <a:pt x="3863070" y="98407"/>
                  <a:pt x="3863057" y="103672"/>
                  <a:pt x="3863043" y="108938"/>
                </a:cubicBezTo>
                <a:lnTo>
                  <a:pt x="3863660" y="116693"/>
                </a:lnTo>
                <a:lnTo>
                  <a:pt x="3862518" y="119721"/>
                </a:lnTo>
                <a:cubicBezTo>
                  <a:pt x="3862017" y="122528"/>
                  <a:pt x="3862239" y="125949"/>
                  <a:pt x="3864097" y="130743"/>
                </a:cubicBezTo>
                <a:lnTo>
                  <a:pt x="3864775" y="131693"/>
                </a:lnTo>
                <a:lnTo>
                  <a:pt x="3864231" y="141960"/>
                </a:lnTo>
                <a:cubicBezTo>
                  <a:pt x="3863734" y="145469"/>
                  <a:pt x="3862886" y="148837"/>
                  <a:pt x="3861543" y="151981"/>
                </a:cubicBezTo>
                <a:cubicBezTo>
                  <a:pt x="3876816" y="176028"/>
                  <a:pt x="3873891" y="209754"/>
                  <a:pt x="3881956" y="241275"/>
                </a:cubicBezTo>
                <a:cubicBezTo>
                  <a:pt x="3880805" y="282291"/>
                  <a:pt x="3871108" y="290637"/>
                  <a:pt x="3883245" y="317540"/>
                </a:cubicBezTo>
                <a:cubicBezTo>
                  <a:pt x="3887431" y="330343"/>
                  <a:pt x="3884915" y="349601"/>
                  <a:pt x="3894824" y="382132"/>
                </a:cubicBezTo>
                <a:cubicBezTo>
                  <a:pt x="3902184" y="412768"/>
                  <a:pt x="3905028" y="440981"/>
                  <a:pt x="3912029" y="468465"/>
                </a:cubicBezTo>
                <a:cubicBezTo>
                  <a:pt x="3918870" y="501219"/>
                  <a:pt x="3919171" y="493504"/>
                  <a:pt x="3923563" y="512872"/>
                </a:cubicBezTo>
                <a:cubicBezTo>
                  <a:pt x="3925161" y="516259"/>
                  <a:pt x="3933257" y="548851"/>
                  <a:pt x="3935302" y="551780"/>
                </a:cubicBezTo>
                <a:cubicBezTo>
                  <a:pt x="3940193" y="569420"/>
                  <a:pt x="3948108" y="591435"/>
                  <a:pt x="3952908" y="618713"/>
                </a:cubicBezTo>
                <a:cubicBezTo>
                  <a:pt x="3949597" y="640336"/>
                  <a:pt x="3968857" y="662091"/>
                  <a:pt x="3964097" y="689135"/>
                </a:cubicBezTo>
                <a:cubicBezTo>
                  <a:pt x="3963409" y="698730"/>
                  <a:pt x="3967777" y="726290"/>
                  <a:pt x="3972561" y="730194"/>
                </a:cubicBezTo>
                <a:cubicBezTo>
                  <a:pt x="3974287" y="735671"/>
                  <a:pt x="3973869" y="742863"/>
                  <a:pt x="3978553" y="744105"/>
                </a:cubicBezTo>
                <a:cubicBezTo>
                  <a:pt x="3984369" y="746793"/>
                  <a:pt x="3979392" y="769550"/>
                  <a:pt x="3985056" y="764665"/>
                </a:cubicBezTo>
                <a:cubicBezTo>
                  <a:pt x="3981721" y="780759"/>
                  <a:pt x="3994221" y="788526"/>
                  <a:pt x="3998681" y="799644"/>
                </a:cubicBezTo>
                <a:cubicBezTo>
                  <a:pt x="3996807" y="806167"/>
                  <a:pt x="3999133" y="812044"/>
                  <a:pt x="4002586" y="819512"/>
                </a:cubicBezTo>
                <a:lnTo>
                  <a:pt x="4007152" y="829775"/>
                </a:lnTo>
                <a:cubicBezTo>
                  <a:pt x="4007290" y="831346"/>
                  <a:pt x="4007429" y="832918"/>
                  <a:pt x="4007568" y="834489"/>
                </a:cubicBezTo>
                <a:cubicBezTo>
                  <a:pt x="4008582" y="842878"/>
                  <a:pt x="4012501" y="870527"/>
                  <a:pt x="4013238" y="880111"/>
                </a:cubicBezTo>
                <a:lnTo>
                  <a:pt x="4011990" y="891990"/>
                </a:lnTo>
                <a:cubicBezTo>
                  <a:pt x="4012878" y="895711"/>
                  <a:pt x="4017741" y="899277"/>
                  <a:pt x="4018561" y="902435"/>
                </a:cubicBezTo>
                <a:lnTo>
                  <a:pt x="4016914" y="910937"/>
                </a:lnTo>
                <a:cubicBezTo>
                  <a:pt x="4021666" y="910045"/>
                  <a:pt x="4017754" y="920062"/>
                  <a:pt x="4017630" y="927631"/>
                </a:cubicBezTo>
                <a:cubicBezTo>
                  <a:pt x="4017765" y="943134"/>
                  <a:pt x="4017899" y="958638"/>
                  <a:pt x="4018033" y="974141"/>
                </a:cubicBezTo>
                <a:lnTo>
                  <a:pt x="4020844" y="1002853"/>
                </a:lnTo>
                <a:lnTo>
                  <a:pt x="4019159" y="1011649"/>
                </a:lnTo>
                <a:cubicBezTo>
                  <a:pt x="4018755" y="1030805"/>
                  <a:pt x="4025427" y="1051984"/>
                  <a:pt x="4019983" y="1065586"/>
                </a:cubicBezTo>
                <a:cubicBezTo>
                  <a:pt x="4019342" y="1071115"/>
                  <a:pt x="4019489" y="1076118"/>
                  <a:pt x="4020124" y="1080768"/>
                </a:cubicBezTo>
                <a:lnTo>
                  <a:pt x="4023046" y="1093182"/>
                </a:lnTo>
                <a:lnTo>
                  <a:pt x="4030993" y="1117768"/>
                </a:lnTo>
                <a:cubicBezTo>
                  <a:pt x="4017255" y="1119010"/>
                  <a:pt x="4036257" y="1175819"/>
                  <a:pt x="4024084" y="1169607"/>
                </a:cubicBezTo>
                <a:cubicBezTo>
                  <a:pt x="4026558" y="1192318"/>
                  <a:pt x="4002019" y="1213340"/>
                  <a:pt x="4015242" y="1235237"/>
                </a:cubicBezTo>
                <a:cubicBezTo>
                  <a:pt x="4014162" y="1269305"/>
                  <a:pt x="4018570" y="1317827"/>
                  <a:pt x="4017602" y="1350990"/>
                </a:cubicBezTo>
                <a:cubicBezTo>
                  <a:pt x="4023169" y="1344874"/>
                  <a:pt x="4021893" y="1374627"/>
                  <a:pt x="4021736" y="1378298"/>
                </a:cubicBezTo>
                <a:cubicBezTo>
                  <a:pt x="4018952" y="1400570"/>
                  <a:pt x="4019832" y="1419813"/>
                  <a:pt x="4016278" y="1458310"/>
                </a:cubicBezTo>
                <a:cubicBezTo>
                  <a:pt x="4018014" y="1492373"/>
                  <a:pt x="4008830" y="1521984"/>
                  <a:pt x="4018868" y="1553366"/>
                </a:cubicBezTo>
                <a:cubicBezTo>
                  <a:pt x="4016990" y="1555494"/>
                  <a:pt x="4015540" y="1558122"/>
                  <a:pt x="4014402" y="1561090"/>
                </a:cubicBezTo>
                <a:lnTo>
                  <a:pt x="4011936" y="1570307"/>
                </a:lnTo>
                <a:lnTo>
                  <a:pt x="4012405" y="1571592"/>
                </a:lnTo>
                <a:cubicBezTo>
                  <a:pt x="4013272" y="1577147"/>
                  <a:pt x="4012836" y="1580457"/>
                  <a:pt x="4011825" y="1582767"/>
                </a:cubicBezTo>
                <a:lnTo>
                  <a:pt x="4010160" y="1584906"/>
                </a:lnTo>
                <a:lnTo>
                  <a:pt x="4009282" y="1592480"/>
                </a:lnTo>
                <a:lnTo>
                  <a:pt x="4004224" y="1632608"/>
                </a:lnTo>
                <a:lnTo>
                  <a:pt x="4004766" y="1633033"/>
                </a:lnTo>
                <a:cubicBezTo>
                  <a:pt x="4005917" y="1634501"/>
                  <a:pt x="4006652" y="1636551"/>
                  <a:pt x="4006536" y="1639879"/>
                </a:cubicBezTo>
                <a:cubicBezTo>
                  <a:pt x="4015184" y="1636475"/>
                  <a:pt x="4009709" y="1642588"/>
                  <a:pt x="4008603" y="1652696"/>
                </a:cubicBezTo>
                <a:cubicBezTo>
                  <a:pt x="4021787" y="1649666"/>
                  <a:pt x="4013526" y="1677353"/>
                  <a:pt x="4020520" y="1683689"/>
                </a:cubicBezTo>
                <a:cubicBezTo>
                  <a:pt x="4019410" y="1691182"/>
                  <a:pt x="4018476" y="1699055"/>
                  <a:pt x="4017793" y="1707144"/>
                </a:cubicBezTo>
                <a:cubicBezTo>
                  <a:pt x="4017716" y="1708742"/>
                  <a:pt x="4017637" y="1710339"/>
                  <a:pt x="4017559" y="1711937"/>
                </a:cubicBezTo>
                <a:lnTo>
                  <a:pt x="4017686" y="1712065"/>
                </a:lnTo>
                <a:cubicBezTo>
                  <a:pt x="4017911" y="1713173"/>
                  <a:pt x="4017938" y="1714774"/>
                  <a:pt x="4017696" y="1717183"/>
                </a:cubicBezTo>
                <a:lnTo>
                  <a:pt x="4017133" y="1720681"/>
                </a:lnTo>
                <a:lnTo>
                  <a:pt x="4016678" y="1729981"/>
                </a:lnTo>
                <a:lnTo>
                  <a:pt x="4017384" y="1733388"/>
                </a:lnTo>
                <a:lnTo>
                  <a:pt x="4018907" y="1735034"/>
                </a:lnTo>
                <a:cubicBezTo>
                  <a:pt x="4018834" y="1735303"/>
                  <a:pt x="4018762" y="1735573"/>
                  <a:pt x="4018689" y="1735842"/>
                </a:cubicBezTo>
                <a:cubicBezTo>
                  <a:pt x="4015637" y="1741502"/>
                  <a:pt x="4011570" y="1742214"/>
                  <a:pt x="4022227" y="1754258"/>
                </a:cubicBezTo>
                <a:cubicBezTo>
                  <a:pt x="4017088" y="1767842"/>
                  <a:pt x="4023675" y="1773031"/>
                  <a:pt x="4025215" y="1794468"/>
                </a:cubicBezTo>
                <a:cubicBezTo>
                  <a:pt x="4020602" y="1801685"/>
                  <a:pt x="4021846" y="1809129"/>
                  <a:pt x="4024929" y="1817026"/>
                </a:cubicBezTo>
                <a:cubicBezTo>
                  <a:pt x="4022135" y="1836468"/>
                  <a:pt x="4026097" y="1856359"/>
                  <a:pt x="4026330" y="1879330"/>
                </a:cubicBezTo>
                <a:lnTo>
                  <a:pt x="4036998" y="1941432"/>
                </a:lnTo>
                <a:lnTo>
                  <a:pt x="4036084" y="2000732"/>
                </a:lnTo>
                <a:cubicBezTo>
                  <a:pt x="4034263" y="2008113"/>
                  <a:pt x="4032229" y="2015157"/>
                  <a:pt x="4030076" y="2021755"/>
                </a:cubicBezTo>
                <a:cubicBezTo>
                  <a:pt x="4035967" y="2031320"/>
                  <a:pt x="4023973" y="2053600"/>
                  <a:pt x="4037221" y="2057342"/>
                </a:cubicBezTo>
                <a:cubicBezTo>
                  <a:pt x="4034697" y="2066435"/>
                  <a:pt x="4028501" y="2069516"/>
                  <a:pt x="4037394" y="2070619"/>
                </a:cubicBezTo>
                <a:cubicBezTo>
                  <a:pt x="4036804" y="2073734"/>
                  <a:pt x="4037226" y="2076065"/>
                  <a:pt x="4038135" y="2078045"/>
                </a:cubicBezTo>
                <a:lnTo>
                  <a:pt x="4038600" y="2078724"/>
                </a:lnTo>
                <a:lnTo>
                  <a:pt x="4032779" y="2098845"/>
                </a:lnTo>
                <a:lnTo>
                  <a:pt x="4032983" y="2102024"/>
                </a:lnTo>
                <a:lnTo>
                  <a:pt x="4027939" y="2114492"/>
                </a:lnTo>
                <a:lnTo>
                  <a:pt x="4018466" y="2141885"/>
                </a:lnTo>
                <a:cubicBezTo>
                  <a:pt x="4016935" y="2144144"/>
                  <a:pt x="4008999" y="2172239"/>
                  <a:pt x="4006867" y="2173326"/>
                </a:cubicBezTo>
                <a:cubicBezTo>
                  <a:pt x="4012131" y="2208338"/>
                  <a:pt x="3995887" y="2179358"/>
                  <a:pt x="3992697" y="2212754"/>
                </a:cubicBezTo>
                <a:cubicBezTo>
                  <a:pt x="4005768" y="2234675"/>
                  <a:pt x="3987982" y="2231911"/>
                  <a:pt x="3984358" y="2281700"/>
                </a:cubicBezTo>
                <a:cubicBezTo>
                  <a:pt x="3976909" y="2307292"/>
                  <a:pt x="3981397" y="2321058"/>
                  <a:pt x="3966554" y="2358247"/>
                </a:cubicBezTo>
                <a:cubicBezTo>
                  <a:pt x="3960999" y="2394590"/>
                  <a:pt x="3953833" y="2470676"/>
                  <a:pt x="3951025" y="2499761"/>
                </a:cubicBezTo>
                <a:cubicBezTo>
                  <a:pt x="3960739" y="2527319"/>
                  <a:pt x="3950548" y="2509832"/>
                  <a:pt x="3949702" y="2532758"/>
                </a:cubicBezTo>
                <a:cubicBezTo>
                  <a:pt x="3938760" y="2520705"/>
                  <a:pt x="3952389" y="2562520"/>
                  <a:pt x="3938861" y="2556795"/>
                </a:cubicBezTo>
                <a:cubicBezTo>
                  <a:pt x="3939134" y="2561148"/>
                  <a:pt x="3939827" y="2565547"/>
                  <a:pt x="3940623" y="2570003"/>
                </a:cubicBezTo>
                <a:cubicBezTo>
                  <a:pt x="3940759" y="2570781"/>
                  <a:pt x="3940897" y="2571558"/>
                  <a:pt x="3941033" y="2572336"/>
                </a:cubicBezTo>
                <a:lnTo>
                  <a:pt x="3940366" y="2580478"/>
                </a:lnTo>
                <a:lnTo>
                  <a:pt x="3943063" y="2584265"/>
                </a:lnTo>
                <a:lnTo>
                  <a:pt x="3944125" y="2597587"/>
                </a:lnTo>
                <a:cubicBezTo>
                  <a:pt x="3944077" y="2602348"/>
                  <a:pt x="3943504" y="2607198"/>
                  <a:pt x="3942089" y="2612155"/>
                </a:cubicBezTo>
                <a:cubicBezTo>
                  <a:pt x="3932438" y="2625816"/>
                  <a:pt x="3941792" y="2663179"/>
                  <a:pt x="3929196" y="2679622"/>
                </a:cubicBezTo>
                <a:cubicBezTo>
                  <a:pt x="3925571" y="2686502"/>
                  <a:pt x="3920517" y="2712894"/>
                  <a:pt x="3923315" y="2720986"/>
                </a:cubicBezTo>
                <a:cubicBezTo>
                  <a:pt x="3923036" y="2727128"/>
                  <a:pt x="3920401" y="2732389"/>
                  <a:pt x="3923961" y="2738269"/>
                </a:cubicBezTo>
                <a:cubicBezTo>
                  <a:pt x="3928018" y="2746479"/>
                  <a:pt x="3916599" y="2759296"/>
                  <a:pt x="3922927" y="2761348"/>
                </a:cubicBezTo>
                <a:cubicBezTo>
                  <a:pt x="3919813" y="2786694"/>
                  <a:pt x="3907933" y="2868089"/>
                  <a:pt x="3905273" y="2890343"/>
                </a:cubicBezTo>
                <a:cubicBezTo>
                  <a:pt x="3905945" y="2891698"/>
                  <a:pt x="3906516" y="2893225"/>
                  <a:pt x="3906968" y="2894872"/>
                </a:cubicBezTo>
                <a:cubicBezTo>
                  <a:pt x="3909594" y="2904456"/>
                  <a:pt x="3907729" y="2916058"/>
                  <a:pt x="3902804" y="2920783"/>
                </a:cubicBezTo>
                <a:cubicBezTo>
                  <a:pt x="3885416" y="2946524"/>
                  <a:pt x="3880691" y="2976695"/>
                  <a:pt x="3873409" y="3003309"/>
                </a:cubicBezTo>
                <a:cubicBezTo>
                  <a:pt x="3866483" y="3034202"/>
                  <a:pt x="3883685" y="3021162"/>
                  <a:pt x="3865677" y="3054172"/>
                </a:cubicBezTo>
                <a:cubicBezTo>
                  <a:pt x="3869656" y="3061216"/>
                  <a:pt x="3869021" y="3066386"/>
                  <a:pt x="3865322" y="3073552"/>
                </a:cubicBezTo>
                <a:cubicBezTo>
                  <a:pt x="3862309" y="3088769"/>
                  <a:pt x="3874353" y="3094511"/>
                  <a:pt x="3864576" y="3105939"/>
                </a:cubicBezTo>
                <a:cubicBezTo>
                  <a:pt x="3871414" y="3106866"/>
                  <a:pt x="3862070" y="3136685"/>
                  <a:pt x="3869897" y="3133416"/>
                </a:cubicBezTo>
                <a:cubicBezTo>
                  <a:pt x="3873987" y="3146871"/>
                  <a:pt x="3863598" y="3146263"/>
                  <a:pt x="3866944" y="3159200"/>
                </a:cubicBezTo>
                <a:cubicBezTo>
                  <a:pt x="3866209" y="3171160"/>
                  <a:pt x="3861238" y="3148758"/>
                  <a:pt x="3858655" y="3160960"/>
                </a:cubicBezTo>
                <a:cubicBezTo>
                  <a:pt x="3856672" y="3176428"/>
                  <a:pt x="3845007" y="3169580"/>
                  <a:pt x="3857964" y="3189916"/>
                </a:cubicBezTo>
                <a:cubicBezTo>
                  <a:pt x="3851730" y="3203678"/>
                  <a:pt x="3857918" y="3210651"/>
                  <a:pt x="3857749" y="3234304"/>
                </a:cubicBezTo>
                <a:lnTo>
                  <a:pt x="3855596" y="3240571"/>
                </a:lnTo>
                <a:lnTo>
                  <a:pt x="3861634" y="3248569"/>
                </a:lnTo>
                <a:cubicBezTo>
                  <a:pt x="3864052" y="3253014"/>
                  <a:pt x="3865516" y="3258342"/>
                  <a:pt x="3864663" y="3265444"/>
                </a:cubicBezTo>
                <a:cubicBezTo>
                  <a:pt x="3848300" y="3307894"/>
                  <a:pt x="3875588" y="3268090"/>
                  <a:pt x="3865146" y="3338829"/>
                </a:cubicBezTo>
                <a:cubicBezTo>
                  <a:pt x="3862730" y="3342195"/>
                  <a:pt x="3864130" y="3351680"/>
                  <a:pt x="3867052" y="3351725"/>
                </a:cubicBezTo>
                <a:cubicBezTo>
                  <a:pt x="3865794" y="3356006"/>
                  <a:pt x="3859439" y="3365106"/>
                  <a:pt x="3863912" y="3367707"/>
                </a:cubicBezTo>
                <a:cubicBezTo>
                  <a:pt x="3863241" y="3379301"/>
                  <a:pt x="3861774" y="3390600"/>
                  <a:pt x="3859561" y="3401335"/>
                </a:cubicBezTo>
                <a:lnTo>
                  <a:pt x="3853212" y="3423129"/>
                </a:lnTo>
                <a:lnTo>
                  <a:pt x="3856572" y="3428759"/>
                </a:lnTo>
                <a:lnTo>
                  <a:pt x="3856601" y="3428999"/>
                </a:lnTo>
                <a:lnTo>
                  <a:pt x="0" y="3428999"/>
                </a:lnTo>
                <a:close/>
              </a:path>
            </a:pathLst>
          </a:custGeom>
          <a:noFill/>
          <a:extLst>
            <a:ext uri="{909E8E84-426E-40DD-AFC4-6F175D3DCCD1}">
              <a14:hiddenFill xmlns:a14="http://schemas.microsoft.com/office/drawing/2010/main">
                <a:solidFill>
                  <a:srgbClr val="FFFFFF"/>
                </a:solidFill>
              </a14:hiddenFill>
            </a:ext>
          </a:extLst>
        </p:spPr>
      </p:pic>
      <p:pic>
        <p:nvPicPr>
          <p:cNvPr id="5124" name="Picture 4" descr="MacBook Air - Wikipedia">
            <a:extLst>
              <a:ext uri="{FF2B5EF4-FFF2-40B4-BE49-F238E27FC236}">
                <a16:creationId xmlns:a16="http://schemas.microsoft.com/office/drawing/2014/main" id="{648E1510-38B6-4CB6-920A-0DEEDA45D3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24" r="1" b="21329"/>
          <a:stretch/>
        </p:blipFill>
        <p:spPr bwMode="auto">
          <a:xfrm>
            <a:off x="9" y="-7"/>
            <a:ext cx="3832765" cy="3493830"/>
          </a:xfrm>
          <a:custGeom>
            <a:avLst/>
            <a:gdLst/>
            <a:ahLst/>
            <a:cxnLst/>
            <a:rect l="l" t="t" r="r" b="b"/>
            <a:pathLst>
              <a:path w="3832765" h="3429000">
                <a:moveTo>
                  <a:pt x="0" y="0"/>
                </a:moveTo>
                <a:lnTo>
                  <a:pt x="3647227" y="0"/>
                </a:lnTo>
                <a:lnTo>
                  <a:pt x="3639550" y="38855"/>
                </a:lnTo>
                <a:cubicBezTo>
                  <a:pt x="3636650" y="54773"/>
                  <a:pt x="3634345" y="68219"/>
                  <a:pt x="3632595" y="77266"/>
                </a:cubicBezTo>
                <a:cubicBezTo>
                  <a:pt x="3626536" y="79781"/>
                  <a:pt x="3626501" y="84794"/>
                  <a:pt x="3629067" y="94172"/>
                </a:cubicBezTo>
                <a:cubicBezTo>
                  <a:pt x="3627578" y="163765"/>
                  <a:pt x="3557526" y="242917"/>
                  <a:pt x="3584106" y="259179"/>
                </a:cubicBezTo>
                <a:cubicBezTo>
                  <a:pt x="3583700" y="275569"/>
                  <a:pt x="3606846" y="331307"/>
                  <a:pt x="3599938" y="369872"/>
                </a:cubicBezTo>
                <a:cubicBezTo>
                  <a:pt x="3585388" y="383902"/>
                  <a:pt x="3596928" y="466732"/>
                  <a:pt x="3595032" y="485807"/>
                </a:cubicBezTo>
                <a:cubicBezTo>
                  <a:pt x="3585943" y="488250"/>
                  <a:pt x="3592517" y="521115"/>
                  <a:pt x="3579338" y="516547"/>
                </a:cubicBezTo>
                <a:cubicBezTo>
                  <a:pt x="3573622" y="519766"/>
                  <a:pt x="3573367" y="529229"/>
                  <a:pt x="3578241" y="534293"/>
                </a:cubicBezTo>
                <a:cubicBezTo>
                  <a:pt x="3576722" y="545474"/>
                  <a:pt x="3569890" y="551581"/>
                  <a:pt x="3577790" y="563888"/>
                </a:cubicBezTo>
                <a:cubicBezTo>
                  <a:pt x="3576008" y="579306"/>
                  <a:pt x="3555937" y="592508"/>
                  <a:pt x="3568362" y="606614"/>
                </a:cubicBezTo>
                <a:cubicBezTo>
                  <a:pt x="3548060" y="617296"/>
                  <a:pt x="3566748" y="665721"/>
                  <a:pt x="3562360" y="696544"/>
                </a:cubicBezTo>
                <a:cubicBezTo>
                  <a:pt x="3540870" y="749643"/>
                  <a:pt x="3563552" y="814684"/>
                  <a:pt x="3525923" y="839698"/>
                </a:cubicBezTo>
                <a:cubicBezTo>
                  <a:pt x="3535181" y="895191"/>
                  <a:pt x="3521523" y="937628"/>
                  <a:pt x="3518879" y="980382"/>
                </a:cubicBezTo>
                <a:cubicBezTo>
                  <a:pt x="3513995" y="999599"/>
                  <a:pt x="3527321" y="1012505"/>
                  <a:pt x="3515302" y="1028426"/>
                </a:cubicBezTo>
                <a:cubicBezTo>
                  <a:pt x="3518279" y="1066840"/>
                  <a:pt x="3496325" y="1148092"/>
                  <a:pt x="3536738" y="1210870"/>
                </a:cubicBezTo>
                <a:lnTo>
                  <a:pt x="3591526" y="1380154"/>
                </a:lnTo>
                <a:cubicBezTo>
                  <a:pt x="3610626" y="1430030"/>
                  <a:pt x="3618402" y="1446676"/>
                  <a:pt x="3627364" y="1475232"/>
                </a:cubicBezTo>
                <a:cubicBezTo>
                  <a:pt x="3630584" y="1500131"/>
                  <a:pt x="3621205" y="1517302"/>
                  <a:pt x="3629315" y="1551492"/>
                </a:cubicBezTo>
                <a:cubicBezTo>
                  <a:pt x="3627771" y="1569255"/>
                  <a:pt x="3642142" y="1604305"/>
                  <a:pt x="3642065" y="1616703"/>
                </a:cubicBezTo>
                <a:cubicBezTo>
                  <a:pt x="3644190" y="1615867"/>
                  <a:pt x="3646228" y="1622618"/>
                  <a:pt x="3644837" y="1625880"/>
                </a:cubicBezTo>
                <a:cubicBezTo>
                  <a:pt x="3644873" y="1682450"/>
                  <a:pt x="3660396" y="1644242"/>
                  <a:pt x="3653089" y="1681195"/>
                </a:cubicBezTo>
                <a:cubicBezTo>
                  <a:pt x="3653672" y="1703685"/>
                  <a:pt x="3678100" y="1693642"/>
                  <a:pt x="3669268" y="1720463"/>
                </a:cubicBezTo>
                <a:cubicBezTo>
                  <a:pt x="3672709" y="1747068"/>
                  <a:pt x="3683894" y="1760489"/>
                  <a:pt x="3680555" y="1787683"/>
                </a:cubicBezTo>
                <a:cubicBezTo>
                  <a:pt x="3683815" y="1812577"/>
                  <a:pt x="3690283" y="1832624"/>
                  <a:pt x="3690144" y="1854892"/>
                </a:cubicBezTo>
                <a:cubicBezTo>
                  <a:pt x="3694176" y="1862246"/>
                  <a:pt x="3696364" y="1869845"/>
                  <a:pt x="3692847" y="1879545"/>
                </a:cubicBezTo>
                <a:lnTo>
                  <a:pt x="3705899" y="1950159"/>
                </a:lnTo>
                <a:cubicBezTo>
                  <a:pt x="3705811" y="1963349"/>
                  <a:pt x="3696947" y="1944883"/>
                  <a:pt x="3698529" y="1956744"/>
                </a:cubicBezTo>
                <a:cubicBezTo>
                  <a:pt x="3704089" y="1967128"/>
                  <a:pt x="3694319" y="1972691"/>
                  <a:pt x="3700670" y="1983128"/>
                </a:cubicBezTo>
                <a:cubicBezTo>
                  <a:pt x="3707325" y="1975376"/>
                  <a:pt x="3704290" y="2019261"/>
                  <a:pt x="3710819" y="2016104"/>
                </a:cubicBezTo>
                <a:cubicBezTo>
                  <a:pt x="3703899" y="2032806"/>
                  <a:pt x="3716180" y="2041037"/>
                  <a:pt x="3716263" y="2057358"/>
                </a:cubicBezTo>
                <a:cubicBezTo>
                  <a:pt x="3714181" y="2066395"/>
                  <a:pt x="3708419" y="2088153"/>
                  <a:pt x="3713451" y="2092532"/>
                </a:cubicBezTo>
                <a:cubicBezTo>
                  <a:pt x="3702969" y="2134723"/>
                  <a:pt x="3713408" y="2112089"/>
                  <a:pt x="3712825" y="2145702"/>
                </a:cubicBezTo>
                <a:cubicBezTo>
                  <a:pt x="3711099" y="2175441"/>
                  <a:pt x="3721651" y="2170882"/>
                  <a:pt x="3710370" y="2205762"/>
                </a:cubicBezTo>
                <a:cubicBezTo>
                  <a:pt x="3706686" y="2213193"/>
                  <a:pt x="3707151" y="2225380"/>
                  <a:pt x="3711407" y="2232983"/>
                </a:cubicBezTo>
                <a:cubicBezTo>
                  <a:pt x="3712139" y="2234292"/>
                  <a:pt x="3712959" y="2235411"/>
                  <a:pt x="3713840" y="2236309"/>
                </a:cubicBezTo>
                <a:cubicBezTo>
                  <a:pt x="3705311" y="2258197"/>
                  <a:pt x="3712810" y="2264929"/>
                  <a:pt x="3706371" y="2276362"/>
                </a:cubicBezTo>
                <a:cubicBezTo>
                  <a:pt x="3707813" y="2303313"/>
                  <a:pt x="3719116" y="2319717"/>
                  <a:pt x="3713548" y="2330164"/>
                </a:cubicBezTo>
                <a:cubicBezTo>
                  <a:pt x="3716700" y="2349548"/>
                  <a:pt x="3722681" y="2379563"/>
                  <a:pt x="3725281" y="2392669"/>
                </a:cubicBezTo>
                <a:cubicBezTo>
                  <a:pt x="3729704" y="2396182"/>
                  <a:pt x="3728251" y="2402767"/>
                  <a:pt x="3729156" y="2408800"/>
                </a:cubicBezTo>
                <a:cubicBezTo>
                  <a:pt x="3733288" y="2414878"/>
                  <a:pt x="3733591" y="2443086"/>
                  <a:pt x="3731527" y="2451803"/>
                </a:cubicBezTo>
                <a:lnTo>
                  <a:pt x="3736702" y="2478754"/>
                </a:lnTo>
                <a:cubicBezTo>
                  <a:pt x="3728550" y="2525478"/>
                  <a:pt x="3760386" y="2545889"/>
                  <a:pt x="3730701" y="2582746"/>
                </a:cubicBezTo>
                <a:cubicBezTo>
                  <a:pt x="3730821" y="2599785"/>
                  <a:pt x="3740171" y="2587220"/>
                  <a:pt x="3740291" y="2604259"/>
                </a:cubicBezTo>
                <a:cubicBezTo>
                  <a:pt x="3743848" y="2626667"/>
                  <a:pt x="3731064" y="2615985"/>
                  <a:pt x="3745312" y="2636571"/>
                </a:cubicBezTo>
                <a:cubicBezTo>
                  <a:pt x="3741774" y="2677126"/>
                  <a:pt x="3756230" y="2698390"/>
                  <a:pt x="3745913" y="2734956"/>
                </a:cubicBezTo>
                <a:cubicBezTo>
                  <a:pt x="3751211" y="2727858"/>
                  <a:pt x="3750682" y="2814031"/>
                  <a:pt x="3749695" y="2825841"/>
                </a:cubicBezTo>
                <a:cubicBezTo>
                  <a:pt x="3749942" y="2850991"/>
                  <a:pt x="3747920" y="2877551"/>
                  <a:pt x="3747393" y="2915771"/>
                </a:cubicBezTo>
                <a:cubicBezTo>
                  <a:pt x="3750755" y="2949567"/>
                  <a:pt x="3739923" y="2933903"/>
                  <a:pt x="3751447" y="2964244"/>
                </a:cubicBezTo>
                <a:cubicBezTo>
                  <a:pt x="3751616" y="2982921"/>
                  <a:pt x="3749341" y="3024704"/>
                  <a:pt x="3748411" y="3027834"/>
                </a:cubicBezTo>
                <a:lnTo>
                  <a:pt x="3748938" y="3029071"/>
                </a:lnTo>
                <a:cubicBezTo>
                  <a:pt x="3750070" y="3034527"/>
                  <a:pt x="3749794" y="3037871"/>
                  <a:pt x="3748894" y="3040270"/>
                </a:cubicBezTo>
                <a:lnTo>
                  <a:pt x="3747334" y="3042558"/>
                </a:lnTo>
                <a:cubicBezTo>
                  <a:pt x="3747162" y="3045102"/>
                  <a:pt x="3746989" y="3047646"/>
                  <a:pt x="3746817" y="3050190"/>
                </a:cubicBezTo>
                <a:lnTo>
                  <a:pt x="3744491" y="3065086"/>
                </a:lnTo>
                <a:lnTo>
                  <a:pt x="3745283" y="3068003"/>
                </a:lnTo>
                <a:lnTo>
                  <a:pt x="3743686" y="3090671"/>
                </a:lnTo>
                <a:lnTo>
                  <a:pt x="3744246" y="3091046"/>
                </a:lnTo>
                <a:cubicBezTo>
                  <a:pt x="3745467" y="3092400"/>
                  <a:pt x="3746300" y="3094375"/>
                  <a:pt x="3746343" y="3097703"/>
                </a:cubicBezTo>
                <a:cubicBezTo>
                  <a:pt x="3754816" y="3093496"/>
                  <a:pt x="3749641" y="3100105"/>
                  <a:pt x="3749018" y="3110287"/>
                </a:cubicBezTo>
                <a:cubicBezTo>
                  <a:pt x="3762039" y="3106026"/>
                  <a:pt x="3755113" y="3134407"/>
                  <a:pt x="3762400" y="3140063"/>
                </a:cubicBezTo>
                <a:cubicBezTo>
                  <a:pt x="3761648" y="3147641"/>
                  <a:pt x="3761093" y="3155576"/>
                  <a:pt x="3760798" y="3163705"/>
                </a:cubicBezTo>
                <a:cubicBezTo>
                  <a:pt x="3760796" y="3165306"/>
                  <a:pt x="3760795" y="3166906"/>
                  <a:pt x="3760793" y="3168507"/>
                </a:cubicBezTo>
                <a:lnTo>
                  <a:pt x="3760925" y="3168621"/>
                </a:lnTo>
                <a:cubicBezTo>
                  <a:pt x="3761203" y="3169703"/>
                  <a:pt x="3761307" y="3171298"/>
                  <a:pt x="3761180" y="3173722"/>
                </a:cubicBezTo>
                <a:lnTo>
                  <a:pt x="3760784" y="3177263"/>
                </a:lnTo>
                <a:lnTo>
                  <a:pt x="3760776" y="3186578"/>
                </a:lnTo>
                <a:lnTo>
                  <a:pt x="3761644" y="3189908"/>
                </a:lnTo>
                <a:cubicBezTo>
                  <a:pt x="3767239" y="3200999"/>
                  <a:pt x="3784386" y="3192521"/>
                  <a:pt x="3778090" y="3215620"/>
                </a:cubicBezTo>
                <a:cubicBezTo>
                  <a:pt x="3782929" y="3238942"/>
                  <a:pt x="3794645" y="3248487"/>
                  <a:pt x="3792860" y="3273934"/>
                </a:cubicBezTo>
                <a:cubicBezTo>
                  <a:pt x="3797428" y="3295746"/>
                  <a:pt x="3804878" y="3312408"/>
                  <a:pt x="3805965" y="3332638"/>
                </a:cubicBezTo>
                <a:cubicBezTo>
                  <a:pt x="3810325" y="3338359"/>
                  <a:pt x="3812891" y="3344736"/>
                  <a:pt x="3809972" y="3354360"/>
                </a:cubicBezTo>
                <a:cubicBezTo>
                  <a:pt x="3815463" y="3373933"/>
                  <a:pt x="3822569" y="3374995"/>
                  <a:pt x="3820366" y="3391014"/>
                </a:cubicBezTo>
                <a:cubicBezTo>
                  <a:pt x="3832550" y="3396219"/>
                  <a:pt x="3828906" y="3399305"/>
                  <a:pt x="3827143" y="3406519"/>
                </a:cubicBezTo>
                <a:cubicBezTo>
                  <a:pt x="3827126" y="3406819"/>
                  <a:pt x="3827110" y="3407118"/>
                  <a:pt x="3827093" y="3407418"/>
                </a:cubicBezTo>
                <a:lnTo>
                  <a:pt x="3828820" y="3408091"/>
                </a:lnTo>
                <a:lnTo>
                  <a:pt x="3830121" y="3410929"/>
                </a:lnTo>
                <a:lnTo>
                  <a:pt x="3831461" y="3420084"/>
                </a:lnTo>
                <a:cubicBezTo>
                  <a:pt x="3831507" y="3421309"/>
                  <a:pt x="3831554" y="3422534"/>
                  <a:pt x="3831600" y="3423759"/>
                </a:cubicBezTo>
                <a:cubicBezTo>
                  <a:pt x="3831831" y="3426205"/>
                  <a:pt x="3832160" y="3427719"/>
                  <a:pt x="3832580" y="3428642"/>
                </a:cubicBezTo>
                <a:cubicBezTo>
                  <a:pt x="3832626" y="3428658"/>
                  <a:pt x="3832672" y="3428675"/>
                  <a:pt x="3832719" y="3428690"/>
                </a:cubicBezTo>
                <a:lnTo>
                  <a:pt x="3832765" y="3429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59AE014-DA49-420F-9C6B-3B601882B78A}"/>
              </a:ext>
            </a:extLst>
          </p:cNvPr>
          <p:cNvSpPr>
            <a:spLocks noGrp="1"/>
          </p:cNvSpPr>
          <p:nvPr>
            <p:ph idx="1"/>
          </p:nvPr>
        </p:nvSpPr>
        <p:spPr>
          <a:xfrm>
            <a:off x="4653887" y="2193779"/>
            <a:ext cx="6564573" cy="3908909"/>
          </a:xfrm>
        </p:spPr>
        <p:txBody>
          <a:bodyPr>
            <a:normAutofit/>
          </a:bodyPr>
          <a:lstStyle/>
          <a:p>
            <a:pPr marL="0" indent="0" algn="ctr">
              <a:buNone/>
            </a:pPr>
            <a:r>
              <a:rPr lang="en-US" sz="3200" dirty="0"/>
              <a:t>Who is considered the inventor of computers and programming?</a:t>
            </a:r>
            <a:br>
              <a:rPr lang="en-US" sz="3200" dirty="0"/>
            </a:br>
            <a:endParaRPr lang="en-US" sz="3200" dirty="0"/>
          </a:p>
          <a:p>
            <a:pPr marL="0" indent="0" algn="ctr">
              <a:buNone/>
            </a:pPr>
            <a:r>
              <a:rPr lang="en-US" sz="3200" i="1" dirty="0"/>
              <a:t>Hint: It is probably </a:t>
            </a:r>
            <a:r>
              <a:rPr lang="en-US" sz="3200" i="1" u="sng" dirty="0"/>
              <a:t>NOT</a:t>
            </a:r>
            <a:r>
              <a:rPr lang="en-US" sz="3200" i="1" dirty="0"/>
              <a:t> one of these two famous persons.</a:t>
            </a:r>
          </a:p>
          <a:p>
            <a:pPr marL="0" indent="0" algn="ctr">
              <a:buNone/>
            </a:pPr>
            <a:r>
              <a:rPr lang="en-US" sz="3200" i="1" dirty="0"/>
              <a:t>(They created Windows and MacOS, which are Operating Systems</a:t>
            </a:r>
            <a:br>
              <a:rPr lang="en-US" sz="3200" i="1" dirty="0"/>
            </a:br>
            <a:r>
              <a:rPr lang="en-US" sz="3200" i="1" dirty="0"/>
              <a:t>a.k.a. OS, not computers)</a:t>
            </a:r>
          </a:p>
        </p:txBody>
      </p:sp>
    </p:spTree>
    <p:extLst>
      <p:ext uri="{BB962C8B-B14F-4D97-AF65-F5344CB8AC3E}">
        <p14:creationId xmlns:p14="http://schemas.microsoft.com/office/powerpoint/2010/main" val="3131814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8209FD3-58E6-CAE8-B6C6-8554FBA8DEF2}"/>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E8D909FF-CC84-6D71-A7F9-6B39C4067149}"/>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F62FB74F-F17C-5E0C-75F6-146B500CEEC2}"/>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7539491C-5FD0-3433-7E83-B4142A17849C}"/>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263DA6AB-37CA-4AE4-78C7-B8AF91B6A37E}"/>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Who is considered the inventor of computers and programming?</a:t>
            </a:r>
          </a:p>
        </p:txBody>
      </p:sp>
      <p:sp>
        <p:nvSpPr>
          <p:cNvPr id="10" name="Rectangle 9">
            <a:extLst>
              <a:ext uri="{FF2B5EF4-FFF2-40B4-BE49-F238E27FC236}">
                <a16:creationId xmlns:a16="http://schemas.microsoft.com/office/drawing/2014/main" id="{9BBEAA42-72B9-92D5-F123-7244CCF0DCBB}"/>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2323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87096-23E0-421D-9F3A-9CC51669A3D6}"/>
              </a:ext>
            </a:extLst>
          </p:cNvPr>
          <p:cNvSpPr>
            <a:spLocks noGrp="1"/>
          </p:cNvSpPr>
          <p:nvPr>
            <p:ph type="title"/>
          </p:nvPr>
        </p:nvSpPr>
        <p:spPr/>
        <p:txBody>
          <a:bodyPr/>
          <a:lstStyle/>
          <a:p>
            <a:r>
              <a:rPr lang="en-US" dirty="0"/>
              <a:t>The “father” of computer science</a:t>
            </a:r>
          </a:p>
        </p:txBody>
      </p:sp>
      <p:sp>
        <p:nvSpPr>
          <p:cNvPr id="5" name="Content Placeholder 4">
            <a:extLst>
              <a:ext uri="{FF2B5EF4-FFF2-40B4-BE49-F238E27FC236}">
                <a16:creationId xmlns:a16="http://schemas.microsoft.com/office/drawing/2014/main" id="{766FF047-30C7-43E7-BF95-8C555734DFE2}"/>
              </a:ext>
            </a:extLst>
          </p:cNvPr>
          <p:cNvSpPr>
            <a:spLocks noGrp="1"/>
          </p:cNvSpPr>
          <p:nvPr>
            <p:ph sz="half" idx="1"/>
          </p:nvPr>
        </p:nvSpPr>
        <p:spPr>
          <a:xfrm>
            <a:off x="148492" y="1825624"/>
            <a:ext cx="5871308" cy="5137884"/>
          </a:xfrm>
        </p:spPr>
        <p:txBody>
          <a:bodyPr>
            <a:normAutofit/>
          </a:bodyPr>
          <a:lstStyle/>
          <a:p>
            <a:pPr marL="0" indent="0">
              <a:buNone/>
            </a:pPr>
            <a:r>
              <a:rPr lang="en-US" b="1" dirty="0"/>
              <a:t>Alan Mathison Turing </a:t>
            </a:r>
            <a:r>
              <a:rPr lang="en-US" dirty="0"/>
              <a:t>(1912–1954) was an English mathematician, computer scientist, logician, cryptanalyst, philosopher, and theoretical biologist.</a:t>
            </a:r>
          </a:p>
          <a:p>
            <a:r>
              <a:rPr lang="en-US" dirty="0"/>
              <a:t>Highly influential in the development of theoretical computer science and formalized algorithmic concepts. </a:t>
            </a:r>
          </a:p>
          <a:p>
            <a:r>
              <a:rPr lang="en-US" dirty="0"/>
              <a:t>Created the first Turing machine, which can be considered the first general-purpose computer.</a:t>
            </a:r>
          </a:p>
        </p:txBody>
      </p:sp>
      <p:pic>
        <p:nvPicPr>
          <p:cNvPr id="4100" name="Picture 4" descr="Living in Alan Turing's Future | The New Yorker">
            <a:extLst>
              <a:ext uri="{FF2B5EF4-FFF2-40B4-BE49-F238E27FC236}">
                <a16:creationId xmlns:a16="http://schemas.microsoft.com/office/drawing/2014/main" id="{681A424C-059D-4BD8-A7D8-86C1DEA1E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3" y="1465384"/>
            <a:ext cx="2143506" cy="285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7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87096-23E0-421D-9F3A-9CC51669A3D6}"/>
              </a:ext>
            </a:extLst>
          </p:cNvPr>
          <p:cNvSpPr>
            <a:spLocks noGrp="1"/>
          </p:cNvSpPr>
          <p:nvPr>
            <p:ph type="title"/>
          </p:nvPr>
        </p:nvSpPr>
        <p:spPr/>
        <p:txBody>
          <a:bodyPr/>
          <a:lstStyle/>
          <a:p>
            <a:r>
              <a:rPr lang="en-US"/>
              <a:t>The “father” of computer science</a:t>
            </a:r>
            <a:endParaRPr lang="en-US" dirty="0"/>
          </a:p>
        </p:txBody>
      </p:sp>
      <p:sp>
        <p:nvSpPr>
          <p:cNvPr id="5" name="Content Placeholder 4">
            <a:extLst>
              <a:ext uri="{FF2B5EF4-FFF2-40B4-BE49-F238E27FC236}">
                <a16:creationId xmlns:a16="http://schemas.microsoft.com/office/drawing/2014/main" id="{766FF047-30C7-43E7-BF95-8C555734DFE2}"/>
              </a:ext>
            </a:extLst>
          </p:cNvPr>
          <p:cNvSpPr>
            <a:spLocks noGrp="1"/>
          </p:cNvSpPr>
          <p:nvPr>
            <p:ph sz="half" idx="1"/>
          </p:nvPr>
        </p:nvSpPr>
        <p:spPr>
          <a:xfrm>
            <a:off x="148492" y="1825624"/>
            <a:ext cx="6023234" cy="5137884"/>
          </a:xfrm>
        </p:spPr>
        <p:txBody>
          <a:bodyPr>
            <a:normAutofit/>
          </a:bodyPr>
          <a:lstStyle/>
          <a:p>
            <a:pPr marL="0" indent="0">
              <a:buNone/>
            </a:pPr>
            <a:r>
              <a:rPr lang="en-US" dirty="0"/>
              <a:t>During World War 2, he designed a “computer-like” machine, to decode encrypted transmissions coming from the German army (a.k.a. Enigma).</a:t>
            </a:r>
          </a:p>
          <a:p>
            <a:r>
              <a:rPr lang="en-US" dirty="0"/>
              <a:t>Thanks to his decryption device, it has been estimated that the war in Europe was shortened by more than two years, saving over 14 million lives.</a:t>
            </a:r>
          </a:p>
          <a:p>
            <a:r>
              <a:rPr lang="en-US" dirty="0"/>
              <a:t>Learn more about Alan Turing, by watching </a:t>
            </a:r>
            <a:r>
              <a:rPr lang="en-US" b="1" dirty="0"/>
              <a:t>The Imitation Game</a:t>
            </a:r>
            <a:r>
              <a:rPr lang="en-US" dirty="0"/>
              <a:t> movie.</a:t>
            </a:r>
            <a:br>
              <a:rPr lang="en-US" dirty="0"/>
            </a:br>
            <a:r>
              <a:rPr lang="en-US" i="1" dirty="0"/>
              <a:t>(Your first homework?)</a:t>
            </a:r>
          </a:p>
        </p:txBody>
      </p:sp>
      <p:pic>
        <p:nvPicPr>
          <p:cNvPr id="6" name="Picture 2" descr="Script Analysis: “The Imitation Game” — Part 1: Scene By Scene ...">
            <a:extLst>
              <a:ext uri="{FF2B5EF4-FFF2-40B4-BE49-F238E27FC236}">
                <a16:creationId xmlns:a16="http://schemas.microsoft.com/office/drawing/2014/main" id="{2F688872-9B7E-4D9D-A793-B3DB89487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711" y="226916"/>
            <a:ext cx="2913692" cy="40947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Living in Alan Turing's Future | The New Yorker">
            <a:extLst>
              <a:ext uri="{FF2B5EF4-FFF2-40B4-BE49-F238E27FC236}">
                <a16:creationId xmlns:a16="http://schemas.microsoft.com/office/drawing/2014/main" id="{7333DEFE-C318-7802-08A6-79D91A5E8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3" y="1465384"/>
            <a:ext cx="2143506" cy="28562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typewriter&#10;&#10;Description automatically generated">
            <a:extLst>
              <a:ext uri="{FF2B5EF4-FFF2-40B4-BE49-F238E27FC236}">
                <a16:creationId xmlns:a16="http://schemas.microsoft.com/office/drawing/2014/main" id="{D4BC1A5A-153A-4017-BDA7-F63368D21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5598" y="4440884"/>
            <a:ext cx="3324225" cy="2216150"/>
          </a:xfrm>
          <a:prstGeom prst="rect">
            <a:avLst/>
          </a:prstGeom>
        </p:spPr>
      </p:pic>
    </p:spTree>
    <p:extLst>
      <p:ext uri="{BB962C8B-B14F-4D97-AF65-F5344CB8AC3E}">
        <p14:creationId xmlns:p14="http://schemas.microsoft.com/office/powerpoint/2010/main" val="2102919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AE831-5EE4-4515-87A8-002D557A34A8}"/>
              </a:ext>
            </a:extLst>
          </p:cNvPr>
          <p:cNvSpPr>
            <a:spLocks noGrp="1"/>
          </p:cNvSpPr>
          <p:nvPr>
            <p:ph type="title"/>
          </p:nvPr>
        </p:nvSpPr>
        <p:spPr>
          <a:xfrm>
            <a:off x="4553733" y="548465"/>
            <a:ext cx="6798541" cy="759226"/>
          </a:xfrm>
        </p:spPr>
        <p:txBody>
          <a:bodyPr anchor="b">
            <a:normAutofit/>
          </a:bodyPr>
          <a:lstStyle/>
          <a:p>
            <a:r>
              <a:rPr lang="en-US" sz="4000" dirty="0"/>
              <a:t>About your computer</a:t>
            </a:r>
          </a:p>
        </p:txBody>
      </p:sp>
      <p:pic>
        <p:nvPicPr>
          <p:cNvPr id="5" name="Picture 4" descr="Hands on keyboard and mouse">
            <a:extLst>
              <a:ext uri="{FF2B5EF4-FFF2-40B4-BE49-F238E27FC236}">
                <a16:creationId xmlns:a16="http://schemas.microsoft.com/office/drawing/2014/main" id="{212E04AB-A5CE-80A1-EBD2-61FF039B6287}"/>
              </a:ext>
            </a:extLst>
          </p:cNvPr>
          <p:cNvPicPr>
            <a:picLocks noChangeAspect="1"/>
          </p:cNvPicPr>
          <p:nvPr/>
        </p:nvPicPr>
        <p:blipFill rotWithShape="1">
          <a:blip r:embed="rId2"/>
          <a:srcRect l="37602" r="21552"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07F41E7B-E28F-4357-8156-A6D92497CECA}"/>
              </a:ext>
            </a:extLst>
          </p:cNvPr>
          <p:cNvSpPr>
            <a:spLocks noGrp="1"/>
          </p:cNvSpPr>
          <p:nvPr>
            <p:ph idx="1"/>
          </p:nvPr>
        </p:nvSpPr>
        <p:spPr>
          <a:xfrm>
            <a:off x="4553734" y="1533832"/>
            <a:ext cx="7353131" cy="5171768"/>
          </a:xfrm>
        </p:spPr>
        <p:txBody>
          <a:bodyPr>
            <a:normAutofit/>
          </a:bodyPr>
          <a:lstStyle/>
          <a:p>
            <a:pPr marL="0" indent="0">
              <a:buNone/>
            </a:pPr>
            <a:r>
              <a:rPr lang="en-US" dirty="0"/>
              <a:t>Your computer is good at doing two, and </a:t>
            </a:r>
            <a:r>
              <a:rPr lang="en-US" b="1" dirty="0"/>
              <a:t>only</a:t>
            </a:r>
            <a:r>
              <a:rPr lang="en-US" dirty="0"/>
              <a:t> two, things (nothing more!)</a:t>
            </a:r>
          </a:p>
          <a:p>
            <a:pPr marL="514350" indent="-514350">
              <a:buFont typeface="+mj-lt"/>
              <a:buAutoNum type="arabicPeriod"/>
            </a:pPr>
            <a:r>
              <a:rPr lang="en-US" b="1" dirty="0">
                <a:solidFill>
                  <a:srgbClr val="00B050"/>
                </a:solidFill>
              </a:rPr>
              <a:t>Perform computational tasks (calculations)</a:t>
            </a:r>
            <a:r>
              <a:rPr lang="en-US" dirty="0">
                <a:solidFill>
                  <a:srgbClr val="00B050"/>
                </a:solidFill>
              </a:rPr>
              <a:t>, </a:t>
            </a:r>
            <a:r>
              <a:rPr lang="en-US" dirty="0"/>
              <a:t>as described by an algorithm.</a:t>
            </a:r>
          </a:p>
          <a:p>
            <a:pPr marL="514350" indent="-514350">
              <a:buFont typeface="+mj-lt"/>
              <a:buAutoNum type="arabicPeriod"/>
            </a:pPr>
            <a:r>
              <a:rPr lang="en-US" b="1" dirty="0">
                <a:solidFill>
                  <a:srgbClr val="00B050"/>
                </a:solidFill>
              </a:rPr>
              <a:t>Remember the results of these computational tasks</a:t>
            </a:r>
            <a:r>
              <a:rPr lang="en-US" dirty="0"/>
              <a:t>, by storing them in its internal memory (and eventually retrieving these results, by accessing its memory).</a:t>
            </a:r>
            <a:endParaRPr lang="en-US" b="1" dirty="0"/>
          </a:p>
          <a:p>
            <a:pPr marL="0" indent="0">
              <a:buNone/>
            </a:pPr>
            <a:r>
              <a:rPr lang="en-US" b="1" dirty="0"/>
              <a:t>And that is it. And that is all you need.</a:t>
            </a:r>
          </a:p>
          <a:p>
            <a:pPr marL="0" indent="0">
              <a:buNone/>
            </a:pPr>
            <a:r>
              <a:rPr lang="en-US" b="1" dirty="0"/>
              <a:t>Because all operations performed by computers can be broken down into combinations of both.</a:t>
            </a:r>
          </a:p>
        </p:txBody>
      </p:sp>
    </p:spTree>
    <p:extLst>
      <p:ext uri="{BB962C8B-B14F-4D97-AF65-F5344CB8AC3E}">
        <p14:creationId xmlns:p14="http://schemas.microsoft.com/office/powerpoint/2010/main" val="2230859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b="1" dirty="0"/>
              <a:t>Definition (the </a:t>
            </a:r>
            <a:r>
              <a:rPr lang="en-US" b="1" dirty="0">
                <a:solidFill>
                  <a:srgbClr val="00B050"/>
                </a:solidFill>
              </a:rPr>
              <a:t>Von Neumann architecture </a:t>
            </a:r>
            <a:r>
              <a:rPr lang="en-US" b="1" dirty="0"/>
              <a:t>of a computer):</a:t>
            </a:r>
          </a:p>
          <a:p>
            <a:pPr marL="0" indent="0">
              <a:buNone/>
            </a:pPr>
            <a:r>
              <a:rPr lang="en-US" dirty="0"/>
              <a:t>The </a:t>
            </a:r>
            <a:r>
              <a:rPr lang="en-US" b="1" dirty="0">
                <a:solidFill>
                  <a:srgbClr val="00B050"/>
                </a:solidFill>
              </a:rPr>
              <a:t>Von Neumann architecture</a:t>
            </a:r>
            <a:r>
              <a:rPr lang="en-US" dirty="0"/>
              <a:t> describes one of the first architectures for a computer.</a:t>
            </a:r>
          </a:p>
          <a:p>
            <a:pPr marL="0" indent="0">
              <a:buNone/>
            </a:pPr>
            <a:r>
              <a:rPr lang="en-US" dirty="0"/>
              <a:t>It consists of several elements that every computer possesses, and each serves a specific purpose.</a:t>
            </a:r>
          </a:p>
        </p:txBody>
      </p:sp>
      <p:graphicFrame>
        <p:nvGraphicFramePr>
          <p:cNvPr id="6" name="Diagram 5">
            <a:extLst>
              <a:ext uri="{FF2B5EF4-FFF2-40B4-BE49-F238E27FC236}">
                <a16:creationId xmlns:a16="http://schemas.microsoft.com/office/drawing/2014/main" id="{AED25C18-ED44-4A07-81F0-B51FEC5A4C10}"/>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A32ABDDA-4CA1-4B42-AD44-6BAD1165F68A}"/>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353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dirty="0"/>
              <a:t>It first consists of a </a:t>
            </a:r>
            <a:r>
              <a:rPr lang="en-US" b="1" dirty="0"/>
              <a:t>Central Processing Unit (CPU)</a:t>
            </a:r>
            <a:r>
              <a:rPr lang="en-US" dirty="0"/>
              <a:t>, which itself consists of…</a:t>
            </a:r>
          </a:p>
          <a:p>
            <a:r>
              <a:rPr lang="en-US" dirty="0"/>
              <a:t>An </a:t>
            </a:r>
            <a:r>
              <a:rPr lang="en-US" b="1" dirty="0"/>
              <a:t>Arithmetic/Logic Unit </a:t>
            </a:r>
            <a:r>
              <a:rPr lang="en-US" dirty="0"/>
              <a:t>(in charge of dealing with instructions, typically math operations, in binary 0/1),</a:t>
            </a:r>
          </a:p>
          <a:p>
            <a:r>
              <a:rPr lang="en-US" dirty="0"/>
              <a:t>And </a:t>
            </a:r>
            <a:r>
              <a:rPr lang="en-US" b="1" dirty="0"/>
              <a:t>a Control Unit </a:t>
            </a:r>
            <a:r>
              <a:rPr lang="en-US" dirty="0"/>
              <a:t>(in charge of the hardware and communication between different hardware elements)</a:t>
            </a:r>
          </a:p>
        </p:txBody>
      </p:sp>
      <p:graphicFrame>
        <p:nvGraphicFramePr>
          <p:cNvPr id="5" name="Diagram 4">
            <a:extLst>
              <a:ext uri="{FF2B5EF4-FFF2-40B4-BE49-F238E27FC236}">
                <a16:creationId xmlns:a16="http://schemas.microsoft.com/office/drawing/2014/main" id="{2C35A0B2-0B44-4E35-BBDF-7D6FBB3602E4}"/>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AB152EA7-B1E1-4B48-A91A-64E8BB1ACB63}"/>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1150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dirty="0"/>
              <a:t>It also contains…</a:t>
            </a:r>
          </a:p>
          <a:p>
            <a:r>
              <a:rPr lang="en-US" dirty="0"/>
              <a:t>A </a:t>
            </a:r>
            <a:r>
              <a:rPr lang="en-US" b="1" dirty="0"/>
              <a:t>Memory</a:t>
            </a:r>
            <a:r>
              <a:rPr lang="en-US" dirty="0"/>
              <a:t> </a:t>
            </a:r>
            <a:r>
              <a:rPr lang="en-US" b="1" dirty="0"/>
              <a:t>Unit</a:t>
            </a:r>
            <a:r>
              <a:rPr lang="en-US" dirty="0"/>
              <a:t> (for storing and retrieving results from previous computational tasks, using binary formatting 0/1),</a:t>
            </a:r>
          </a:p>
        </p:txBody>
      </p:sp>
      <p:graphicFrame>
        <p:nvGraphicFramePr>
          <p:cNvPr id="5" name="Diagram 4">
            <a:extLst>
              <a:ext uri="{FF2B5EF4-FFF2-40B4-BE49-F238E27FC236}">
                <a16:creationId xmlns:a16="http://schemas.microsoft.com/office/drawing/2014/main" id="{07072ADA-ADA8-432E-B9CF-44B015EC4385}"/>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B28436DC-05AB-4CF8-980F-C21616355677}"/>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72841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dirty="0"/>
              <a:t>It also contains…</a:t>
            </a:r>
          </a:p>
          <a:p>
            <a:r>
              <a:rPr lang="en-US" dirty="0"/>
              <a:t>A </a:t>
            </a:r>
            <a:r>
              <a:rPr lang="en-US" b="1" dirty="0"/>
              <a:t>Memory</a:t>
            </a:r>
            <a:r>
              <a:rPr lang="en-US" dirty="0"/>
              <a:t> </a:t>
            </a:r>
            <a:r>
              <a:rPr lang="en-US" b="1" dirty="0"/>
              <a:t>Unit</a:t>
            </a:r>
            <a:r>
              <a:rPr lang="en-US" dirty="0"/>
              <a:t> (for storing and retrieving results from previous computational tasks, using binary formatting 0/1),</a:t>
            </a:r>
          </a:p>
          <a:p>
            <a:r>
              <a:rPr lang="en-US" b="1" dirty="0"/>
              <a:t>Inputs</a:t>
            </a:r>
            <a:r>
              <a:rPr lang="en-US" dirty="0"/>
              <a:t> </a:t>
            </a:r>
            <a:r>
              <a:rPr lang="en-US" b="1" dirty="0"/>
              <a:t>and</a:t>
            </a:r>
            <a:r>
              <a:rPr lang="en-US" dirty="0"/>
              <a:t> </a:t>
            </a:r>
            <a:r>
              <a:rPr lang="en-US" b="1" dirty="0"/>
              <a:t>Outputs</a:t>
            </a:r>
            <a:r>
              <a:rPr lang="en-US" dirty="0"/>
              <a:t> </a:t>
            </a:r>
            <a:r>
              <a:rPr lang="en-US" b="1" dirty="0"/>
              <a:t>Devices</a:t>
            </a:r>
            <a:r>
              <a:rPr lang="en-US" dirty="0"/>
              <a:t> (e.g. mouse, keyboard, screen, microphone, webcam, etc.).</a:t>
            </a:r>
          </a:p>
          <a:p>
            <a:endParaRPr lang="en-US" dirty="0"/>
          </a:p>
          <a:p>
            <a:pPr marL="0" indent="0">
              <a:buNone/>
            </a:pPr>
            <a:r>
              <a:rPr lang="en-US" dirty="0"/>
              <a:t>You do not need to know more about the hardware for now!</a:t>
            </a:r>
          </a:p>
        </p:txBody>
      </p:sp>
      <p:graphicFrame>
        <p:nvGraphicFramePr>
          <p:cNvPr id="5" name="Diagram 4">
            <a:extLst>
              <a:ext uri="{FF2B5EF4-FFF2-40B4-BE49-F238E27FC236}">
                <a16:creationId xmlns:a16="http://schemas.microsoft.com/office/drawing/2014/main" id="{07072ADA-ADA8-432E-B9CF-44B015EC4385}"/>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B28436DC-05AB-4CF8-980F-C21616355677}"/>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98556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897DF-6950-44E4-BAD5-7176D4386769}"/>
              </a:ext>
            </a:extLst>
          </p:cNvPr>
          <p:cNvSpPr>
            <a:spLocks noGrp="1"/>
          </p:cNvSpPr>
          <p:nvPr>
            <p:ph type="title"/>
          </p:nvPr>
        </p:nvSpPr>
        <p:spPr/>
        <p:txBody>
          <a:bodyPr/>
          <a:lstStyle/>
          <a:p>
            <a:r>
              <a:rPr lang="en-US" dirty="0"/>
              <a:t>The problem of dealing with binary and the need for programming languages</a:t>
            </a:r>
          </a:p>
        </p:txBody>
      </p:sp>
      <p:sp>
        <p:nvSpPr>
          <p:cNvPr id="5" name="Content Placeholder 4">
            <a:extLst>
              <a:ext uri="{FF2B5EF4-FFF2-40B4-BE49-F238E27FC236}">
                <a16:creationId xmlns:a16="http://schemas.microsoft.com/office/drawing/2014/main" id="{E4F1DD45-7FA0-4654-A140-830CA8245EF6}"/>
              </a:ext>
            </a:extLst>
          </p:cNvPr>
          <p:cNvSpPr>
            <a:spLocks noGrp="1"/>
          </p:cNvSpPr>
          <p:nvPr>
            <p:ph sz="half" idx="1"/>
          </p:nvPr>
        </p:nvSpPr>
        <p:spPr>
          <a:xfrm>
            <a:off x="838200" y="1825624"/>
            <a:ext cx="5181600" cy="4887791"/>
          </a:xfrm>
        </p:spPr>
        <p:txBody>
          <a:bodyPr>
            <a:normAutofit/>
          </a:bodyPr>
          <a:lstStyle/>
          <a:p>
            <a:pPr marL="0" indent="0">
              <a:buNone/>
            </a:pPr>
            <a:r>
              <a:rPr lang="en-US" b="1" dirty="0"/>
              <a:t>Observation: </a:t>
            </a:r>
            <a:r>
              <a:rPr lang="en-US" dirty="0"/>
              <a:t>In a computer, and due to hardware reasons, all operations (that is the computational and memory tasks) and are performed in </a:t>
            </a:r>
            <a:r>
              <a:rPr lang="en-US" b="1" dirty="0"/>
              <a:t>binary</a:t>
            </a:r>
            <a:r>
              <a:rPr lang="en-US" dirty="0"/>
              <a:t>.</a:t>
            </a:r>
          </a:p>
          <a:p>
            <a:r>
              <a:rPr lang="en-US" b="1" dirty="0"/>
              <a:t>Problem: </a:t>
            </a:r>
            <a:r>
              <a:rPr lang="en-US" dirty="0"/>
              <a:t>Binary is heavy and difficult to read for humans.</a:t>
            </a:r>
          </a:p>
          <a:p>
            <a:r>
              <a:rPr lang="en-US" b="1" dirty="0"/>
              <a:t>Example: </a:t>
            </a:r>
            <a:r>
              <a:rPr lang="en-US" dirty="0"/>
              <a:t>“Matthieu”, in binary, is “01001101 01100001 01110100 01110100 01101000 01101001 01100101 01110101“.</a:t>
            </a:r>
          </a:p>
        </p:txBody>
      </p:sp>
      <p:pic>
        <p:nvPicPr>
          <p:cNvPr id="12290" name="Picture 2">
            <a:extLst>
              <a:ext uri="{FF2B5EF4-FFF2-40B4-BE49-F238E27FC236}">
                <a16:creationId xmlns:a16="http://schemas.microsoft.com/office/drawing/2014/main" id="{69A74F71-2A6E-47C1-8B95-AF0F3B2F7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05" y="3639046"/>
            <a:ext cx="5073894" cy="30743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up of a computer screen&#10;&#10;Description automatically generated">
            <a:extLst>
              <a:ext uri="{FF2B5EF4-FFF2-40B4-BE49-F238E27FC236}">
                <a16:creationId xmlns:a16="http://schemas.microsoft.com/office/drawing/2014/main" id="{7FCEE714-5833-ADCA-875C-B0A3AC9D7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686" y="1459323"/>
            <a:ext cx="3186513" cy="1990725"/>
          </a:xfrm>
          <a:prstGeom prst="rect">
            <a:avLst/>
          </a:prstGeom>
        </p:spPr>
      </p:pic>
    </p:spTree>
    <p:extLst>
      <p:ext uri="{BB962C8B-B14F-4D97-AF65-F5344CB8AC3E}">
        <p14:creationId xmlns:p14="http://schemas.microsoft.com/office/powerpoint/2010/main" val="17627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bstract blurred public library with bookshelves">
            <a:extLst>
              <a:ext uri="{FF2B5EF4-FFF2-40B4-BE49-F238E27FC236}">
                <a16:creationId xmlns:a16="http://schemas.microsoft.com/office/drawing/2014/main" id="{3F906459-9C97-75AF-EAA0-E878211E563C}"/>
              </a:ext>
            </a:extLst>
          </p:cNvPr>
          <p:cNvPicPr>
            <a:picLocks noChangeAspect="1"/>
          </p:cNvPicPr>
          <p:nvPr/>
        </p:nvPicPr>
        <p:blipFill rotWithShape="1">
          <a:blip r:embed="rId2"/>
          <a:srcRect l="18407" r="40747" b="-1"/>
          <a:stretch/>
        </p:blipFill>
        <p:spPr>
          <a:xfrm>
            <a:off x="1" y="10"/>
            <a:ext cx="4196496" cy="6857990"/>
          </a:xfrm>
          <a:prstGeom prst="rect">
            <a:avLst/>
          </a:prstGeom>
          <a:effectLst/>
        </p:spPr>
      </p:pic>
      <p:sp>
        <p:nvSpPr>
          <p:cNvPr id="4" name="Title 1">
            <a:extLst>
              <a:ext uri="{FF2B5EF4-FFF2-40B4-BE49-F238E27FC236}">
                <a16:creationId xmlns:a16="http://schemas.microsoft.com/office/drawing/2014/main" id="{8FD76409-E8E1-0EA7-FFC3-8AA9BF3B2E51}"/>
              </a:ext>
            </a:extLst>
          </p:cNvPr>
          <p:cNvSpPr txBox="1">
            <a:spLocks/>
          </p:cNvSpPr>
          <p:nvPr/>
        </p:nvSpPr>
        <p:spPr>
          <a:xfrm>
            <a:off x="4553734" y="406968"/>
            <a:ext cx="6798541" cy="837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Objectives of this course</a:t>
            </a:r>
          </a:p>
        </p:txBody>
      </p:sp>
      <p:sp>
        <p:nvSpPr>
          <p:cNvPr id="6" name="Content Placeholder 2">
            <a:extLst>
              <a:ext uri="{FF2B5EF4-FFF2-40B4-BE49-F238E27FC236}">
                <a16:creationId xmlns:a16="http://schemas.microsoft.com/office/drawing/2014/main" id="{8318E34C-9320-0850-0EEA-78C1860C12AF}"/>
              </a:ext>
            </a:extLst>
          </p:cNvPr>
          <p:cNvSpPr txBox="1">
            <a:spLocks/>
          </p:cNvSpPr>
          <p:nvPr/>
        </p:nvSpPr>
        <p:spPr>
          <a:xfrm>
            <a:off x="4553734" y="1651819"/>
            <a:ext cx="7362963" cy="5004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5BD6982F-BBB0-A87A-E019-EF4D0D1505CB}"/>
              </a:ext>
            </a:extLst>
          </p:cNvPr>
          <p:cNvSpPr>
            <a:spLocks noGrp="1"/>
          </p:cNvSpPr>
          <p:nvPr>
            <p:ph idx="1"/>
          </p:nvPr>
        </p:nvSpPr>
        <p:spPr>
          <a:xfrm>
            <a:off x="4706134" y="1804219"/>
            <a:ext cx="7362963" cy="5004619"/>
          </a:xfrm>
        </p:spPr>
        <p:txBody>
          <a:bodyPr>
            <a:normAutofit/>
          </a:bodyPr>
          <a:lstStyle/>
          <a:p>
            <a:pPr marL="0" indent="0">
              <a:buNone/>
            </a:pPr>
            <a:r>
              <a:rPr lang="en-US" sz="2800" b="1" dirty="0"/>
              <a:t>Objectives:</a:t>
            </a:r>
          </a:p>
          <a:p>
            <a:r>
              <a:rPr lang="en-US" sz="2800" dirty="0"/>
              <a:t>Give the students an introduction to Computer Science, Programming, and Python.</a:t>
            </a:r>
          </a:p>
          <a:p>
            <a:r>
              <a:rPr lang="en-US" sz="2800" dirty="0"/>
              <a:t>Serves as a Computer Science 101 course.</a:t>
            </a:r>
          </a:p>
          <a:p>
            <a:endParaRPr lang="en-US" sz="2800" dirty="0"/>
          </a:p>
          <a:p>
            <a:pPr marL="0" indent="0">
              <a:buNone/>
            </a:pPr>
            <a:r>
              <a:rPr lang="en-US" sz="2800" b="1" dirty="0"/>
              <a:t>Delivery:</a:t>
            </a:r>
          </a:p>
          <a:p>
            <a:r>
              <a:rPr lang="en-US" sz="2800" dirty="0"/>
              <a:t>Lessons include a bit of theory (PPT/PDF slides)</a:t>
            </a:r>
          </a:p>
          <a:p>
            <a:r>
              <a:rPr lang="en-US" sz="2800" dirty="0"/>
              <a:t>Autonomous practice activities (in </a:t>
            </a:r>
            <a:r>
              <a:rPr lang="en-US" sz="2800" dirty="0" err="1"/>
              <a:t>Jupyter</a:t>
            </a:r>
            <a:r>
              <a:rPr lang="en-US" sz="2800" dirty="0"/>
              <a:t> Notebooks).</a:t>
            </a:r>
          </a:p>
          <a:p>
            <a:r>
              <a:rPr lang="en-US" dirty="0"/>
              <a:t>Supporting videos online.</a:t>
            </a:r>
            <a:endParaRPr lang="en-US" sz="2800" dirty="0"/>
          </a:p>
          <a:p>
            <a:endParaRPr lang="en-US" sz="2800" dirty="0"/>
          </a:p>
          <a:p>
            <a:pPr marL="0" indent="0">
              <a:buNone/>
            </a:pPr>
            <a:endParaRPr lang="en-US" sz="2800" dirty="0"/>
          </a:p>
        </p:txBody>
      </p:sp>
    </p:spTree>
    <p:extLst>
      <p:ext uri="{BB962C8B-B14F-4D97-AF65-F5344CB8AC3E}">
        <p14:creationId xmlns:p14="http://schemas.microsoft.com/office/powerpoint/2010/main" val="1592228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897DF-6950-44E4-BAD5-7176D4386769}"/>
              </a:ext>
            </a:extLst>
          </p:cNvPr>
          <p:cNvSpPr>
            <a:spLocks noGrp="1"/>
          </p:cNvSpPr>
          <p:nvPr>
            <p:ph type="title"/>
          </p:nvPr>
        </p:nvSpPr>
        <p:spPr/>
        <p:txBody>
          <a:bodyPr/>
          <a:lstStyle/>
          <a:p>
            <a:r>
              <a:rPr lang="en-US" dirty="0"/>
              <a:t>The problem of dealing with binary and the need for programming languages</a:t>
            </a:r>
          </a:p>
        </p:txBody>
      </p:sp>
      <p:sp>
        <p:nvSpPr>
          <p:cNvPr id="5" name="Content Placeholder 4">
            <a:extLst>
              <a:ext uri="{FF2B5EF4-FFF2-40B4-BE49-F238E27FC236}">
                <a16:creationId xmlns:a16="http://schemas.microsoft.com/office/drawing/2014/main" id="{E4F1DD45-7FA0-4654-A140-830CA8245EF6}"/>
              </a:ext>
            </a:extLst>
          </p:cNvPr>
          <p:cNvSpPr>
            <a:spLocks noGrp="1"/>
          </p:cNvSpPr>
          <p:nvPr>
            <p:ph sz="half" idx="1"/>
          </p:nvPr>
        </p:nvSpPr>
        <p:spPr>
          <a:xfrm>
            <a:off x="838200" y="1825624"/>
            <a:ext cx="5508170" cy="5032376"/>
          </a:xfrm>
        </p:spPr>
        <p:txBody>
          <a:bodyPr>
            <a:normAutofit/>
          </a:bodyPr>
          <a:lstStyle/>
          <a:p>
            <a:pPr marL="0" indent="0">
              <a:buNone/>
            </a:pPr>
            <a:r>
              <a:rPr lang="en-US" b="1" dirty="0"/>
              <a:t>Problem: </a:t>
            </a:r>
            <a:r>
              <a:rPr lang="en-US" dirty="0"/>
              <a:t>How can human conveniently discuss algorithms with a computer that is designed to work only with binary?</a:t>
            </a:r>
          </a:p>
          <a:p>
            <a:pPr marL="0" indent="0">
              <a:buNone/>
            </a:pPr>
            <a:r>
              <a:rPr lang="en-US" b="1" dirty="0">
                <a:sym typeface="Wingdings" panose="05000000000000000000" pitchFamily="2" charset="2"/>
              </a:rPr>
              <a:t> </a:t>
            </a:r>
            <a:r>
              <a:rPr lang="en-US" b="1" dirty="0"/>
              <a:t>Solution: </a:t>
            </a:r>
            <a:r>
              <a:rPr lang="en-US" dirty="0"/>
              <a:t>find an intermediate language, readable by humans, to address the computer.</a:t>
            </a:r>
          </a:p>
          <a:p>
            <a:r>
              <a:rPr lang="en-US" b="1" dirty="0"/>
              <a:t>High-level language: </a:t>
            </a:r>
            <a:r>
              <a:rPr lang="en-US" dirty="0"/>
              <a:t>closer to human language (easy to learn)</a:t>
            </a:r>
          </a:p>
          <a:p>
            <a:r>
              <a:rPr lang="en-US" b="1" dirty="0"/>
              <a:t>Low-level language: </a:t>
            </a:r>
            <a:r>
              <a:rPr lang="en-US" dirty="0"/>
              <a:t>closer to binary (faster, but difficult to learn)</a:t>
            </a:r>
          </a:p>
        </p:txBody>
      </p:sp>
      <p:pic>
        <p:nvPicPr>
          <p:cNvPr id="2" name="Picture 1">
            <a:extLst>
              <a:ext uri="{FF2B5EF4-FFF2-40B4-BE49-F238E27FC236}">
                <a16:creationId xmlns:a16="http://schemas.microsoft.com/office/drawing/2014/main" id="{E011C0C2-09B2-4371-8D30-9C24B9E93406}"/>
              </a:ext>
            </a:extLst>
          </p:cNvPr>
          <p:cNvPicPr>
            <a:picLocks noChangeAspect="1"/>
          </p:cNvPicPr>
          <p:nvPr/>
        </p:nvPicPr>
        <p:blipFill rotWithShape="1">
          <a:blip r:embed="rId2"/>
          <a:srcRect l="55641" t="28718" r="16282" b="21231"/>
          <a:stretch/>
        </p:blipFill>
        <p:spPr>
          <a:xfrm>
            <a:off x="6346370" y="2610883"/>
            <a:ext cx="5835189" cy="3250654"/>
          </a:xfrm>
          <a:prstGeom prst="rect">
            <a:avLst/>
          </a:prstGeom>
        </p:spPr>
      </p:pic>
    </p:spTree>
    <p:extLst>
      <p:ext uri="{BB962C8B-B14F-4D97-AF65-F5344CB8AC3E}">
        <p14:creationId xmlns:p14="http://schemas.microsoft.com/office/powerpoint/2010/main" val="261468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B1C29-4F02-83E9-FA54-8A3F286A4F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19934A-F196-C4F8-F42B-0EEC7954C8D3}"/>
              </a:ext>
            </a:extLst>
          </p:cNvPr>
          <p:cNvSpPr>
            <a:spLocks noGrp="1"/>
          </p:cNvSpPr>
          <p:nvPr>
            <p:ph type="title"/>
          </p:nvPr>
        </p:nvSpPr>
        <p:spPr/>
        <p:txBody>
          <a:bodyPr/>
          <a:lstStyle/>
          <a:p>
            <a:r>
              <a:rPr lang="en-US" dirty="0"/>
              <a:t>The problem of dealing with binary and the need for programming languages</a:t>
            </a:r>
          </a:p>
        </p:txBody>
      </p:sp>
      <p:sp>
        <p:nvSpPr>
          <p:cNvPr id="5" name="Content Placeholder 4">
            <a:extLst>
              <a:ext uri="{FF2B5EF4-FFF2-40B4-BE49-F238E27FC236}">
                <a16:creationId xmlns:a16="http://schemas.microsoft.com/office/drawing/2014/main" id="{B66686CA-6FB1-1C0D-6A4A-CC40C7E6E615}"/>
              </a:ext>
            </a:extLst>
          </p:cNvPr>
          <p:cNvSpPr>
            <a:spLocks noGrp="1"/>
          </p:cNvSpPr>
          <p:nvPr>
            <p:ph sz="half" idx="1"/>
          </p:nvPr>
        </p:nvSpPr>
        <p:spPr>
          <a:xfrm>
            <a:off x="838200" y="1825624"/>
            <a:ext cx="5508170" cy="5032376"/>
          </a:xfrm>
        </p:spPr>
        <p:txBody>
          <a:bodyPr>
            <a:normAutofit/>
          </a:bodyPr>
          <a:lstStyle/>
          <a:p>
            <a:pPr marL="0" indent="0">
              <a:buNone/>
            </a:pPr>
            <a:r>
              <a:rPr lang="en-US" b="1" dirty="0"/>
              <a:t>Problem: </a:t>
            </a:r>
            <a:r>
              <a:rPr lang="en-US" dirty="0"/>
              <a:t>How can human conveniently discuss algorithms with a computer that is designed to work only with binary?</a:t>
            </a:r>
          </a:p>
          <a:p>
            <a:pPr marL="0" indent="0">
              <a:buNone/>
            </a:pPr>
            <a:r>
              <a:rPr lang="en-US" b="1" dirty="0">
                <a:sym typeface="Wingdings" panose="05000000000000000000" pitchFamily="2" charset="2"/>
              </a:rPr>
              <a:t> </a:t>
            </a:r>
            <a:r>
              <a:rPr lang="en-US" b="1" dirty="0"/>
              <a:t>Solution: </a:t>
            </a:r>
            <a:r>
              <a:rPr lang="en-US" dirty="0"/>
              <a:t>find an intermediate language, readable by humans, to address the computer.</a:t>
            </a:r>
          </a:p>
          <a:p>
            <a:r>
              <a:rPr lang="en-US" b="1" dirty="0">
                <a:solidFill>
                  <a:srgbClr val="0070C0"/>
                </a:solidFill>
              </a:rPr>
              <a:t>High-level language: </a:t>
            </a:r>
            <a:r>
              <a:rPr lang="en-US" dirty="0">
                <a:solidFill>
                  <a:srgbClr val="0070C0"/>
                </a:solidFill>
              </a:rPr>
              <a:t>closer to human language (easy to learn)</a:t>
            </a:r>
          </a:p>
          <a:p>
            <a:r>
              <a:rPr lang="en-US" b="1" dirty="0"/>
              <a:t>Low-level language: </a:t>
            </a:r>
            <a:r>
              <a:rPr lang="en-US" dirty="0"/>
              <a:t>closer to binary (faster, but difficult to learn)</a:t>
            </a:r>
          </a:p>
        </p:txBody>
      </p:sp>
      <p:pic>
        <p:nvPicPr>
          <p:cNvPr id="2" name="Picture 1">
            <a:extLst>
              <a:ext uri="{FF2B5EF4-FFF2-40B4-BE49-F238E27FC236}">
                <a16:creationId xmlns:a16="http://schemas.microsoft.com/office/drawing/2014/main" id="{0C355201-195C-EA8B-849C-F9881421B5C3}"/>
              </a:ext>
            </a:extLst>
          </p:cNvPr>
          <p:cNvPicPr>
            <a:picLocks noChangeAspect="1"/>
          </p:cNvPicPr>
          <p:nvPr/>
        </p:nvPicPr>
        <p:blipFill rotWithShape="1">
          <a:blip r:embed="rId2"/>
          <a:srcRect l="55641" t="28718" r="16282" b="21231"/>
          <a:stretch/>
        </p:blipFill>
        <p:spPr>
          <a:xfrm>
            <a:off x="6346370" y="2610883"/>
            <a:ext cx="5835189" cy="3250654"/>
          </a:xfrm>
          <a:prstGeom prst="rect">
            <a:avLst/>
          </a:prstGeom>
        </p:spPr>
      </p:pic>
      <p:sp>
        <p:nvSpPr>
          <p:cNvPr id="3" name="Rectangle 2">
            <a:extLst>
              <a:ext uri="{FF2B5EF4-FFF2-40B4-BE49-F238E27FC236}">
                <a16:creationId xmlns:a16="http://schemas.microsoft.com/office/drawing/2014/main" id="{3E1875CE-55D1-D9DE-B999-3B31E3721A6F}"/>
              </a:ext>
            </a:extLst>
          </p:cNvPr>
          <p:cNvSpPr/>
          <p:nvPr/>
        </p:nvSpPr>
        <p:spPr>
          <a:xfrm>
            <a:off x="9150699" y="5381451"/>
            <a:ext cx="422030" cy="1641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Down 5">
            <a:extLst>
              <a:ext uri="{FF2B5EF4-FFF2-40B4-BE49-F238E27FC236}">
                <a16:creationId xmlns:a16="http://schemas.microsoft.com/office/drawing/2014/main" id="{C42DB269-6B97-62C5-9C5E-13ADC210124D}"/>
              </a:ext>
            </a:extLst>
          </p:cNvPr>
          <p:cNvSpPr/>
          <p:nvPr/>
        </p:nvSpPr>
        <p:spPr>
          <a:xfrm>
            <a:off x="8986575" y="4313062"/>
            <a:ext cx="750277" cy="953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46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CB4F-B59F-43E9-8A31-5C4E89024231}"/>
              </a:ext>
            </a:extLst>
          </p:cNvPr>
          <p:cNvSpPr>
            <a:spLocks noGrp="1"/>
          </p:cNvSpPr>
          <p:nvPr>
            <p:ph type="title"/>
          </p:nvPr>
        </p:nvSpPr>
        <p:spPr/>
        <p:txBody>
          <a:bodyPr/>
          <a:lstStyle/>
          <a:p>
            <a:r>
              <a:rPr lang="en-US" dirty="0"/>
              <a:t>What is the Python programming language?</a:t>
            </a:r>
          </a:p>
        </p:txBody>
      </p:sp>
      <p:sp>
        <p:nvSpPr>
          <p:cNvPr id="4" name="Content Placeholder 3">
            <a:extLst>
              <a:ext uri="{FF2B5EF4-FFF2-40B4-BE49-F238E27FC236}">
                <a16:creationId xmlns:a16="http://schemas.microsoft.com/office/drawing/2014/main" id="{4D81B2D7-0DC6-496A-9D68-CE9C9D5436BB}"/>
              </a:ext>
            </a:extLst>
          </p:cNvPr>
          <p:cNvSpPr>
            <a:spLocks noGrp="1"/>
          </p:cNvSpPr>
          <p:nvPr>
            <p:ph sz="half" idx="1"/>
          </p:nvPr>
        </p:nvSpPr>
        <p:spPr>
          <a:xfrm>
            <a:off x="353961" y="1825625"/>
            <a:ext cx="6735097" cy="4942498"/>
          </a:xfrm>
        </p:spPr>
        <p:txBody>
          <a:bodyPr>
            <a:normAutofit/>
          </a:bodyPr>
          <a:lstStyle/>
          <a:p>
            <a:pPr marL="0" indent="0">
              <a:buNone/>
            </a:pPr>
            <a:r>
              <a:rPr lang="en-US" b="1" dirty="0"/>
              <a:t>Definition (</a:t>
            </a:r>
            <a:r>
              <a:rPr lang="en-US" b="1" dirty="0">
                <a:solidFill>
                  <a:srgbClr val="00B050"/>
                </a:solidFill>
              </a:rPr>
              <a:t>Python</a:t>
            </a:r>
            <a:r>
              <a:rPr lang="en-US" b="1" dirty="0"/>
              <a:t>):</a:t>
            </a:r>
            <a:br>
              <a:rPr lang="en-US" b="1" dirty="0"/>
            </a:br>
            <a:r>
              <a:rPr lang="en-US" b="1" dirty="0">
                <a:solidFill>
                  <a:srgbClr val="00B050"/>
                </a:solidFill>
              </a:rPr>
              <a:t>Python</a:t>
            </a:r>
            <a:r>
              <a:rPr lang="en-US" dirty="0"/>
              <a:t> is an </a:t>
            </a:r>
            <a:r>
              <a:rPr lang="en-US" b="1" dirty="0"/>
              <a:t>interpreted, high-level, general-purpose programming language.</a:t>
            </a:r>
          </a:p>
          <a:p>
            <a:r>
              <a:rPr lang="en-US" dirty="0"/>
              <a:t>Created by </a:t>
            </a:r>
            <a:r>
              <a:rPr lang="en-US" b="1" dirty="0"/>
              <a:t>Guido van Rossum </a:t>
            </a:r>
            <a:r>
              <a:rPr lang="en-US" dirty="0"/>
              <a:t>and first released in </a:t>
            </a:r>
            <a:r>
              <a:rPr lang="en-US" b="1" dirty="0"/>
              <a:t>1991</a:t>
            </a:r>
            <a:r>
              <a:rPr lang="en-US" dirty="0"/>
              <a:t>.</a:t>
            </a:r>
          </a:p>
          <a:p>
            <a:r>
              <a:rPr lang="en-US" dirty="0"/>
              <a:t>Currently </a:t>
            </a:r>
            <a:r>
              <a:rPr lang="en-US" b="1" dirty="0"/>
              <a:t>v3</a:t>
            </a:r>
            <a:r>
              <a:rPr lang="en-US" dirty="0"/>
              <a:t>, since </a:t>
            </a:r>
            <a:r>
              <a:rPr lang="en-US" b="1" dirty="0"/>
              <a:t>2008 </a:t>
            </a:r>
            <a:r>
              <a:rPr lang="en-US" dirty="0"/>
              <a:t>(v4 soon?!).</a:t>
            </a:r>
          </a:p>
          <a:p>
            <a:r>
              <a:rPr lang="en-US" dirty="0"/>
              <a:t>Python's design philosophy emphasizes code </a:t>
            </a:r>
            <a:r>
              <a:rPr lang="en-US" b="1" dirty="0"/>
              <a:t>readability</a:t>
            </a:r>
            <a:r>
              <a:rPr lang="en-US" dirty="0"/>
              <a:t>. Its language constructs aim to help programmers write simple and clear, logical code for their projects.</a:t>
            </a:r>
          </a:p>
        </p:txBody>
      </p:sp>
      <p:pic>
        <p:nvPicPr>
          <p:cNvPr id="6" name="Picture 4" descr="Python Logo Download - AI - All Vector Logo">
            <a:extLst>
              <a:ext uri="{FF2B5EF4-FFF2-40B4-BE49-F238E27FC236}">
                <a16:creationId xmlns:a16="http://schemas.microsoft.com/office/drawing/2014/main" id="{4A199E1E-DAE6-49C4-B69D-132687E37A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1" b="30544"/>
          <a:stretch/>
        </p:blipFill>
        <p:spPr bwMode="auto">
          <a:xfrm>
            <a:off x="6852985" y="1905855"/>
            <a:ext cx="5339015" cy="1351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ython's creator thinks it has a diversity problem — Quartz">
            <a:extLst>
              <a:ext uri="{FF2B5EF4-FFF2-40B4-BE49-F238E27FC236}">
                <a16:creationId xmlns:a16="http://schemas.microsoft.com/office/drawing/2014/main" id="{AD6D7572-0E07-441E-B357-9D7EA4A4D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27" y="3472473"/>
            <a:ext cx="4618892" cy="259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7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CB4F-B59F-43E9-8A31-5C4E89024231}"/>
              </a:ext>
            </a:extLst>
          </p:cNvPr>
          <p:cNvSpPr>
            <a:spLocks noGrp="1"/>
          </p:cNvSpPr>
          <p:nvPr>
            <p:ph type="title"/>
          </p:nvPr>
        </p:nvSpPr>
        <p:spPr/>
        <p:txBody>
          <a:bodyPr/>
          <a:lstStyle/>
          <a:p>
            <a:r>
              <a:rPr lang="en-US" dirty="0"/>
              <a:t>Why learn Python?</a:t>
            </a:r>
          </a:p>
        </p:txBody>
      </p:sp>
      <p:sp>
        <p:nvSpPr>
          <p:cNvPr id="4" name="Content Placeholder 3">
            <a:extLst>
              <a:ext uri="{FF2B5EF4-FFF2-40B4-BE49-F238E27FC236}">
                <a16:creationId xmlns:a16="http://schemas.microsoft.com/office/drawing/2014/main" id="{4D81B2D7-0DC6-496A-9D68-CE9C9D5436BB}"/>
              </a:ext>
            </a:extLst>
          </p:cNvPr>
          <p:cNvSpPr>
            <a:spLocks noGrp="1"/>
          </p:cNvSpPr>
          <p:nvPr>
            <p:ph sz="half" idx="1"/>
          </p:nvPr>
        </p:nvSpPr>
        <p:spPr>
          <a:xfrm>
            <a:off x="838200" y="1825625"/>
            <a:ext cx="5181600" cy="4973760"/>
          </a:xfrm>
        </p:spPr>
        <p:txBody>
          <a:bodyPr>
            <a:normAutofit/>
          </a:bodyPr>
          <a:lstStyle/>
          <a:p>
            <a:r>
              <a:rPr lang="en-US" b="1" dirty="0"/>
              <a:t>High-level language:</a:t>
            </a:r>
            <a:r>
              <a:rPr lang="en-US" dirty="0"/>
              <a:t> easy to write and read, and therefore well-suited for beginners.</a:t>
            </a:r>
          </a:p>
          <a:p>
            <a:r>
              <a:rPr lang="en-US" b="1" dirty="0"/>
              <a:t>Wide variety of packages:</a:t>
            </a:r>
            <a:r>
              <a:rPr lang="en-US" dirty="0"/>
              <a:t> can be used for multiple purposes (computer software, phone apps, video games, web, etc.)</a:t>
            </a:r>
          </a:p>
          <a:p>
            <a:r>
              <a:rPr lang="en-US" b="1" dirty="0"/>
              <a:t>Dynamic typing: </a:t>
            </a:r>
            <a:r>
              <a:rPr lang="en-US" dirty="0"/>
              <a:t>in layman terms, Python is able to manage the data saved to memory, in an automated and efficient fashion, without human intervention.</a:t>
            </a:r>
          </a:p>
          <a:p>
            <a:pPr marL="0" indent="0">
              <a:buNone/>
            </a:pPr>
            <a:endParaRPr lang="en-US" dirty="0"/>
          </a:p>
        </p:txBody>
      </p:sp>
      <p:sp>
        <p:nvSpPr>
          <p:cNvPr id="3" name="Content Placeholder 2">
            <a:extLst>
              <a:ext uri="{FF2B5EF4-FFF2-40B4-BE49-F238E27FC236}">
                <a16:creationId xmlns:a16="http://schemas.microsoft.com/office/drawing/2014/main" id="{6A5ADC2A-446B-4968-B5F0-73A7299B22EF}"/>
              </a:ext>
            </a:extLst>
          </p:cNvPr>
          <p:cNvSpPr>
            <a:spLocks noGrp="1"/>
          </p:cNvSpPr>
          <p:nvPr>
            <p:ph sz="half" idx="2"/>
          </p:nvPr>
        </p:nvSpPr>
        <p:spPr>
          <a:xfrm>
            <a:off x="6172200" y="1825624"/>
            <a:ext cx="5181600" cy="4973759"/>
          </a:xfrm>
        </p:spPr>
        <p:txBody>
          <a:bodyPr>
            <a:normAutofit/>
          </a:bodyPr>
          <a:lstStyle/>
          <a:p>
            <a:r>
              <a:rPr lang="en-US" b="1" dirty="0"/>
              <a:t>Python is the #1 language for data science and AI at the moment: </a:t>
            </a:r>
            <a:r>
              <a:rPr lang="en-US" dirty="0"/>
              <a:t>several AI frameworks such as </a:t>
            </a:r>
            <a:r>
              <a:rPr lang="en-US" dirty="0" err="1"/>
              <a:t>Tensorflow</a:t>
            </a:r>
            <a:r>
              <a:rPr lang="en-US" dirty="0"/>
              <a:t> (Google AI) and </a:t>
            </a:r>
            <a:r>
              <a:rPr lang="en-US" dirty="0" err="1"/>
              <a:t>Pytorch</a:t>
            </a:r>
            <a:r>
              <a:rPr lang="en-US" dirty="0"/>
              <a:t> (widely used in academic research on AI), etc.</a:t>
            </a:r>
          </a:p>
        </p:txBody>
      </p:sp>
      <p:pic>
        <p:nvPicPr>
          <p:cNvPr id="12" name="Picture 2">
            <a:extLst>
              <a:ext uri="{FF2B5EF4-FFF2-40B4-BE49-F238E27FC236}">
                <a16:creationId xmlns:a16="http://schemas.microsoft.com/office/drawing/2014/main" id="{2B7FF1C0-6BF6-42A8-B02D-4E62D9117F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18" b="13665"/>
          <a:stretch/>
        </p:blipFill>
        <p:spPr bwMode="auto">
          <a:xfrm>
            <a:off x="6537095" y="4465280"/>
            <a:ext cx="5264271" cy="233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621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CB4F-B59F-43E9-8A31-5C4E89024231}"/>
              </a:ext>
            </a:extLst>
          </p:cNvPr>
          <p:cNvSpPr>
            <a:spLocks noGrp="1"/>
          </p:cNvSpPr>
          <p:nvPr>
            <p:ph type="title"/>
          </p:nvPr>
        </p:nvSpPr>
        <p:spPr/>
        <p:txBody>
          <a:bodyPr/>
          <a:lstStyle/>
          <a:p>
            <a:r>
              <a:rPr lang="en-US" dirty="0"/>
              <a:t>Why learn Python?</a:t>
            </a:r>
          </a:p>
        </p:txBody>
      </p:sp>
      <p:sp>
        <p:nvSpPr>
          <p:cNvPr id="4" name="Content Placeholder 3">
            <a:extLst>
              <a:ext uri="{FF2B5EF4-FFF2-40B4-BE49-F238E27FC236}">
                <a16:creationId xmlns:a16="http://schemas.microsoft.com/office/drawing/2014/main" id="{4D81B2D7-0DC6-496A-9D68-CE9C9D5436BB}"/>
              </a:ext>
            </a:extLst>
          </p:cNvPr>
          <p:cNvSpPr>
            <a:spLocks noGrp="1"/>
          </p:cNvSpPr>
          <p:nvPr>
            <p:ph sz="half" idx="1"/>
          </p:nvPr>
        </p:nvSpPr>
        <p:spPr>
          <a:xfrm>
            <a:off x="838200" y="1825624"/>
            <a:ext cx="5181600" cy="4742323"/>
          </a:xfrm>
        </p:spPr>
        <p:txBody>
          <a:bodyPr>
            <a:normAutofit/>
          </a:bodyPr>
          <a:lstStyle/>
          <a:p>
            <a:r>
              <a:rPr lang="en-US" sz="2800" dirty="0"/>
              <a:t>Overall, Python is a good </a:t>
            </a:r>
            <a:r>
              <a:rPr lang="en-US" sz="2800" b="1" dirty="0"/>
              <a:t>entry</a:t>
            </a:r>
            <a:r>
              <a:rPr lang="en-US" sz="2800" dirty="0"/>
              <a:t> </a:t>
            </a:r>
            <a:r>
              <a:rPr lang="en-US" sz="2800" b="1" dirty="0"/>
              <a:t>point</a:t>
            </a:r>
            <a:r>
              <a:rPr lang="en-US" sz="2800" dirty="0"/>
              <a:t> </a:t>
            </a:r>
            <a:r>
              <a:rPr lang="en-US" sz="2800" b="1" dirty="0"/>
              <a:t>for beginners </a:t>
            </a:r>
            <a:r>
              <a:rPr lang="en-US" sz="2800" dirty="0"/>
              <a:t>in both programming and computer science, and therefore the first language we decided to teach. </a:t>
            </a:r>
          </a:p>
          <a:p>
            <a:r>
              <a:rPr lang="en-US" b="1" dirty="0"/>
              <a:t>Also, high interoperability with other languages: </a:t>
            </a:r>
            <a:r>
              <a:rPr lang="en-US" dirty="0"/>
              <a:t>Jumping to or including another programming language (Java, C, SQL, etc.) is easy, once you know Python.</a:t>
            </a:r>
          </a:p>
        </p:txBody>
      </p:sp>
      <p:pic>
        <p:nvPicPr>
          <p:cNvPr id="6" name="Picture 5" descr="A graph of programming languages&#10;&#10;Description automatically generated">
            <a:extLst>
              <a:ext uri="{FF2B5EF4-FFF2-40B4-BE49-F238E27FC236}">
                <a16:creationId xmlns:a16="http://schemas.microsoft.com/office/drawing/2014/main" id="{1E86088E-A636-356F-99C0-8B7DBF95E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690" y="365124"/>
            <a:ext cx="5139689" cy="6025843"/>
          </a:xfrm>
          <a:prstGeom prst="rect">
            <a:avLst/>
          </a:prstGeom>
        </p:spPr>
      </p:pic>
    </p:spTree>
    <p:extLst>
      <p:ext uri="{BB962C8B-B14F-4D97-AF65-F5344CB8AC3E}">
        <p14:creationId xmlns:p14="http://schemas.microsoft.com/office/powerpoint/2010/main" val="380139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49B5-0779-41CA-AABF-284851ECF247}"/>
              </a:ext>
            </a:extLst>
          </p:cNvPr>
          <p:cNvSpPr>
            <a:spLocks noGrp="1"/>
          </p:cNvSpPr>
          <p:nvPr>
            <p:ph type="title"/>
          </p:nvPr>
        </p:nvSpPr>
        <p:spPr/>
        <p:txBody>
          <a:bodyPr/>
          <a:lstStyle/>
          <a:p>
            <a:r>
              <a:rPr lang="en-US" dirty="0"/>
              <a:t>Installing Python</a:t>
            </a:r>
          </a:p>
        </p:txBody>
      </p:sp>
      <p:sp>
        <p:nvSpPr>
          <p:cNvPr id="4" name="Content Placeholder 3">
            <a:extLst>
              <a:ext uri="{FF2B5EF4-FFF2-40B4-BE49-F238E27FC236}">
                <a16:creationId xmlns:a16="http://schemas.microsoft.com/office/drawing/2014/main" id="{656E428A-BDB7-4401-96D1-3FCEB78D014C}"/>
              </a:ext>
            </a:extLst>
          </p:cNvPr>
          <p:cNvSpPr>
            <a:spLocks noGrp="1"/>
          </p:cNvSpPr>
          <p:nvPr>
            <p:ph idx="1"/>
          </p:nvPr>
        </p:nvSpPr>
        <p:spPr/>
        <p:txBody>
          <a:bodyPr>
            <a:normAutofit/>
          </a:bodyPr>
          <a:lstStyle/>
          <a:p>
            <a:r>
              <a:rPr lang="en-US" dirty="0"/>
              <a:t>In this class, we will use </a:t>
            </a:r>
            <a:r>
              <a:rPr lang="en-US" b="1" dirty="0"/>
              <a:t>Python 3.13.2 </a:t>
            </a:r>
            <a:r>
              <a:rPr lang="en-US" dirty="0"/>
              <a:t>(latest stable version available as of the 10</a:t>
            </a:r>
            <a:r>
              <a:rPr lang="en-US" baseline="30000" dirty="0"/>
              <a:t>th</a:t>
            </a:r>
            <a:r>
              <a:rPr lang="en-US" dirty="0"/>
              <a:t> of Feb 2025).</a:t>
            </a:r>
          </a:p>
          <a:p>
            <a:r>
              <a:rPr lang="en-US" dirty="0"/>
              <a:t>Download it here (for 32/64-bit Windows and Mac users, Linux users can get it via apt-get): </a:t>
            </a:r>
            <a:r>
              <a:rPr lang="fr-FR" dirty="0">
                <a:hlinkClick r:id="rId2"/>
              </a:rPr>
              <a:t>https://www.python.org/downloads/</a:t>
            </a:r>
            <a:endParaRPr lang="fr-FR" dirty="0"/>
          </a:p>
        </p:txBody>
      </p:sp>
      <p:sp>
        <p:nvSpPr>
          <p:cNvPr id="6" name="TextBox 5">
            <a:extLst>
              <a:ext uri="{FF2B5EF4-FFF2-40B4-BE49-F238E27FC236}">
                <a16:creationId xmlns:a16="http://schemas.microsoft.com/office/drawing/2014/main" id="{DA4B7B71-83BE-A127-8745-E878DCB44DC7}"/>
              </a:ext>
            </a:extLst>
          </p:cNvPr>
          <p:cNvSpPr txBox="1"/>
          <p:nvPr/>
        </p:nvSpPr>
        <p:spPr>
          <a:xfrm rot="629036">
            <a:off x="7358311" y="520073"/>
            <a:ext cx="465241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D7D31"/>
                </a:solidFill>
                <a:effectLst/>
                <a:uLnTx/>
                <a:uFillTx/>
                <a:latin typeface="Calibri" panose="020F0502020204030204"/>
                <a:ea typeface="+mn-ea"/>
                <a:cs typeface="+mn-cs"/>
              </a:rPr>
              <a:t>Install it now!</a:t>
            </a:r>
          </a:p>
        </p:txBody>
      </p:sp>
      <p:pic>
        <p:nvPicPr>
          <p:cNvPr id="7" name="Picture 6">
            <a:extLst>
              <a:ext uri="{FF2B5EF4-FFF2-40B4-BE49-F238E27FC236}">
                <a16:creationId xmlns:a16="http://schemas.microsoft.com/office/drawing/2014/main" id="{AE7EEAA7-BFD1-8F52-B478-721476631F6D}"/>
              </a:ext>
            </a:extLst>
          </p:cNvPr>
          <p:cNvPicPr>
            <a:picLocks noChangeAspect="1"/>
          </p:cNvPicPr>
          <p:nvPr/>
        </p:nvPicPr>
        <p:blipFill>
          <a:blip r:embed="rId3"/>
          <a:stretch>
            <a:fillRect/>
          </a:stretch>
        </p:blipFill>
        <p:spPr>
          <a:xfrm>
            <a:off x="1897626" y="3691177"/>
            <a:ext cx="8396748" cy="3061548"/>
          </a:xfrm>
          <a:prstGeom prst="rect">
            <a:avLst/>
          </a:prstGeom>
        </p:spPr>
      </p:pic>
    </p:spTree>
    <p:extLst>
      <p:ext uri="{BB962C8B-B14F-4D97-AF65-F5344CB8AC3E}">
        <p14:creationId xmlns:p14="http://schemas.microsoft.com/office/powerpoint/2010/main" val="3218151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49B5-0779-41CA-AABF-284851ECF247}"/>
              </a:ext>
            </a:extLst>
          </p:cNvPr>
          <p:cNvSpPr>
            <a:spLocks noGrp="1"/>
          </p:cNvSpPr>
          <p:nvPr>
            <p:ph type="title"/>
          </p:nvPr>
        </p:nvSpPr>
        <p:spPr/>
        <p:txBody>
          <a:bodyPr/>
          <a:lstStyle/>
          <a:p>
            <a:r>
              <a:rPr lang="en-US" dirty="0"/>
              <a:t>Installing Python</a:t>
            </a:r>
          </a:p>
        </p:txBody>
      </p:sp>
      <p:sp>
        <p:nvSpPr>
          <p:cNvPr id="4" name="Content Placeholder 3">
            <a:extLst>
              <a:ext uri="{FF2B5EF4-FFF2-40B4-BE49-F238E27FC236}">
                <a16:creationId xmlns:a16="http://schemas.microsoft.com/office/drawing/2014/main" id="{656E428A-BDB7-4401-96D1-3FCEB78D014C}"/>
              </a:ext>
            </a:extLst>
          </p:cNvPr>
          <p:cNvSpPr>
            <a:spLocks noGrp="1"/>
          </p:cNvSpPr>
          <p:nvPr>
            <p:ph idx="1"/>
          </p:nvPr>
        </p:nvSpPr>
        <p:spPr/>
        <p:txBody>
          <a:bodyPr>
            <a:normAutofit/>
          </a:bodyPr>
          <a:lstStyle/>
          <a:p>
            <a:pPr marL="0" indent="0">
              <a:buNone/>
            </a:pPr>
            <a:r>
              <a:rPr lang="en-GB" b="1" dirty="0"/>
              <a:t>Important note: </a:t>
            </a:r>
            <a:r>
              <a:rPr lang="en-GB" dirty="0"/>
              <a:t>Check your installed programs for existing versions of Python already installed on your machines. Not a good idea to install multiple v3 versions of Python on the same machine!</a:t>
            </a:r>
          </a:p>
          <a:p>
            <a:pPr marL="0" indent="0">
              <a:buNone/>
            </a:pPr>
            <a:endParaRPr lang="en-GB" dirty="0"/>
          </a:p>
          <a:p>
            <a:pPr marL="0" indent="0">
              <a:buNone/>
            </a:pPr>
            <a:r>
              <a:rPr lang="en-GB" b="1" dirty="0"/>
              <a:t>Exception for (old) MacOS users: </a:t>
            </a:r>
            <a:r>
              <a:rPr lang="en-GB" dirty="0"/>
              <a:t>Python v2 might be installed as it is required for some components of MacOS. Do not uninstall it, and just install Python v3, keeping the v2 on the side as it is.</a:t>
            </a:r>
          </a:p>
          <a:p>
            <a:endParaRPr lang="fr-FR" dirty="0"/>
          </a:p>
        </p:txBody>
      </p:sp>
    </p:spTree>
    <p:extLst>
      <p:ext uri="{BB962C8B-B14F-4D97-AF65-F5344CB8AC3E}">
        <p14:creationId xmlns:p14="http://schemas.microsoft.com/office/powerpoint/2010/main" val="2208460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72C0-6DB9-D121-0492-98FF581AD357}"/>
              </a:ext>
            </a:extLst>
          </p:cNvPr>
          <p:cNvSpPr>
            <a:spLocks noGrp="1"/>
          </p:cNvSpPr>
          <p:nvPr>
            <p:ph type="title"/>
          </p:nvPr>
        </p:nvSpPr>
        <p:spPr/>
        <p:txBody>
          <a:bodyPr/>
          <a:lstStyle/>
          <a:p>
            <a:r>
              <a:rPr lang="en-US" dirty="0"/>
              <a:t>The Console/Terminal/Shell/Bash</a:t>
            </a:r>
            <a:endParaRPr lang="en-GB" dirty="0"/>
          </a:p>
        </p:txBody>
      </p:sp>
      <p:sp>
        <p:nvSpPr>
          <p:cNvPr id="4" name="Content Placeholder 3">
            <a:extLst>
              <a:ext uri="{FF2B5EF4-FFF2-40B4-BE49-F238E27FC236}">
                <a16:creationId xmlns:a16="http://schemas.microsoft.com/office/drawing/2014/main" id="{AD1D778F-D270-1428-6FA4-375D99B6F20B}"/>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Console</a:t>
            </a:r>
            <a:r>
              <a:rPr lang="en-US" b="1" dirty="0"/>
              <a:t>, Terminal, Shell, or Bash):</a:t>
            </a:r>
          </a:p>
          <a:p>
            <a:pPr marL="0" indent="0">
              <a:buNone/>
            </a:pPr>
            <a:r>
              <a:rPr lang="en-US" dirty="0"/>
              <a:t>The </a:t>
            </a:r>
            <a:r>
              <a:rPr lang="en-US" b="1" dirty="0">
                <a:solidFill>
                  <a:srgbClr val="00B050"/>
                </a:solidFill>
              </a:rPr>
              <a:t>console</a:t>
            </a:r>
            <a:r>
              <a:rPr lang="en-US" dirty="0"/>
              <a:t> (or terminal or shell or bash) is a text prompt expecting commands, which can be used to communicate with your computer.</a:t>
            </a:r>
          </a:p>
          <a:p>
            <a:r>
              <a:rPr lang="en-US" i="1" dirty="0"/>
              <a:t>(And in the early days of computers, it was the only way to communicate with them!)</a:t>
            </a:r>
            <a:endParaRPr lang="en-GB" i="1" dirty="0"/>
          </a:p>
        </p:txBody>
      </p:sp>
      <p:pic>
        <p:nvPicPr>
          <p:cNvPr id="5" name="Picture 4">
            <a:extLst>
              <a:ext uri="{FF2B5EF4-FFF2-40B4-BE49-F238E27FC236}">
                <a16:creationId xmlns:a16="http://schemas.microsoft.com/office/drawing/2014/main" id="{515A46CC-EF4D-D616-EABD-3DC5A7A82359}"/>
              </a:ext>
            </a:extLst>
          </p:cNvPr>
          <p:cNvPicPr>
            <a:picLocks noChangeAspect="1"/>
          </p:cNvPicPr>
          <p:nvPr/>
        </p:nvPicPr>
        <p:blipFill rotWithShape="1">
          <a:blip r:embed="rId2"/>
          <a:srcRect r="28299"/>
          <a:stretch/>
        </p:blipFill>
        <p:spPr>
          <a:xfrm>
            <a:off x="6333353" y="1595408"/>
            <a:ext cx="5455524" cy="5001161"/>
          </a:xfrm>
          <a:prstGeom prst="rect">
            <a:avLst/>
          </a:prstGeom>
        </p:spPr>
      </p:pic>
    </p:spTree>
    <p:extLst>
      <p:ext uri="{BB962C8B-B14F-4D97-AF65-F5344CB8AC3E}">
        <p14:creationId xmlns:p14="http://schemas.microsoft.com/office/powerpoint/2010/main" val="123899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72C0-6DB9-D121-0492-98FF581AD357}"/>
              </a:ext>
            </a:extLst>
          </p:cNvPr>
          <p:cNvSpPr>
            <a:spLocks noGrp="1"/>
          </p:cNvSpPr>
          <p:nvPr>
            <p:ph type="title"/>
          </p:nvPr>
        </p:nvSpPr>
        <p:spPr/>
        <p:txBody>
          <a:bodyPr/>
          <a:lstStyle/>
          <a:p>
            <a:r>
              <a:rPr lang="en-US" dirty="0"/>
              <a:t>The Console/Terminal/Shell/Bash</a:t>
            </a:r>
            <a:endParaRPr lang="en-GB" dirty="0"/>
          </a:p>
        </p:txBody>
      </p:sp>
      <p:sp>
        <p:nvSpPr>
          <p:cNvPr id="4" name="Content Placeholder 3">
            <a:extLst>
              <a:ext uri="{FF2B5EF4-FFF2-40B4-BE49-F238E27FC236}">
                <a16:creationId xmlns:a16="http://schemas.microsoft.com/office/drawing/2014/main" id="{AD1D778F-D270-1428-6FA4-375D99B6F20B}"/>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Console</a:t>
            </a:r>
            <a:r>
              <a:rPr lang="en-US" b="1" dirty="0"/>
              <a:t>, Terminal, Shell, or Bash):</a:t>
            </a:r>
          </a:p>
          <a:p>
            <a:pPr marL="0" indent="0">
              <a:buNone/>
            </a:pPr>
            <a:r>
              <a:rPr lang="en-US" dirty="0"/>
              <a:t>The </a:t>
            </a:r>
            <a:r>
              <a:rPr lang="en-US" b="1" dirty="0">
                <a:solidFill>
                  <a:srgbClr val="00B050"/>
                </a:solidFill>
              </a:rPr>
              <a:t>console</a:t>
            </a:r>
            <a:r>
              <a:rPr lang="en-US" dirty="0"/>
              <a:t> (or terminal or shell or bash) is a text prompt expecting commands, which can be used to communicate with your computer.</a:t>
            </a:r>
          </a:p>
          <a:p>
            <a:r>
              <a:rPr lang="en-US" b="1" dirty="0"/>
              <a:t>Nowadays, your Operating System (OS) provides a user-friendly way to communicate with your computer and “hides” the need for a </a:t>
            </a:r>
            <a:r>
              <a:rPr lang="en-US" b="1" dirty="0">
                <a:solidFill>
                  <a:srgbClr val="00B050"/>
                </a:solidFill>
              </a:rPr>
              <a:t>console</a:t>
            </a:r>
            <a:r>
              <a:rPr lang="en-US" b="1" dirty="0"/>
              <a:t>.</a:t>
            </a:r>
            <a:endParaRPr lang="en-GB" b="1" dirty="0"/>
          </a:p>
        </p:txBody>
      </p:sp>
      <p:sp>
        <p:nvSpPr>
          <p:cNvPr id="11" name="Content Placeholder 10">
            <a:extLst>
              <a:ext uri="{FF2B5EF4-FFF2-40B4-BE49-F238E27FC236}">
                <a16:creationId xmlns:a16="http://schemas.microsoft.com/office/drawing/2014/main" id="{14F47945-F9A5-2259-9C28-6036FFFE544B}"/>
              </a:ext>
            </a:extLst>
          </p:cNvPr>
          <p:cNvSpPr>
            <a:spLocks noGrp="1"/>
          </p:cNvSpPr>
          <p:nvPr>
            <p:ph sz="half" idx="2"/>
          </p:nvPr>
        </p:nvSpPr>
        <p:spPr>
          <a:xfrm>
            <a:off x="6172200" y="1825625"/>
            <a:ext cx="5181600" cy="5032374"/>
          </a:xfrm>
        </p:spPr>
        <p:txBody>
          <a:bodyPr>
            <a:normAutofit/>
          </a:bodyPr>
          <a:lstStyle/>
          <a:p>
            <a:r>
              <a:rPr lang="en-US" b="1" dirty="0"/>
              <a:t>But </a:t>
            </a:r>
            <a:r>
              <a:rPr lang="en-US" b="1" dirty="0">
                <a:solidFill>
                  <a:srgbClr val="00B050"/>
                </a:solidFill>
              </a:rPr>
              <a:t>consoles</a:t>
            </a:r>
            <a:r>
              <a:rPr lang="en-US" b="1" dirty="0"/>
              <a:t> are still there, hidden somewhere in your computers anyway!</a:t>
            </a:r>
            <a:endParaRPr lang="en-GB" b="1" dirty="0"/>
          </a:p>
        </p:txBody>
      </p:sp>
      <p:pic>
        <p:nvPicPr>
          <p:cNvPr id="13" name="Picture 12">
            <a:extLst>
              <a:ext uri="{FF2B5EF4-FFF2-40B4-BE49-F238E27FC236}">
                <a16:creationId xmlns:a16="http://schemas.microsoft.com/office/drawing/2014/main" id="{296A27D2-69F8-720C-DA72-7461BF62F9F6}"/>
              </a:ext>
            </a:extLst>
          </p:cNvPr>
          <p:cNvPicPr>
            <a:picLocks noChangeAspect="1"/>
          </p:cNvPicPr>
          <p:nvPr/>
        </p:nvPicPr>
        <p:blipFill rotWithShape="1">
          <a:blip r:embed="rId2">
            <a:extLst>
              <a:ext uri="{28A0092B-C50C-407E-A947-70E740481C1C}">
                <a14:useLocalDpi xmlns:a14="http://schemas.microsoft.com/office/drawing/2010/main" val="0"/>
              </a:ext>
            </a:extLst>
          </a:blip>
          <a:srcRect r="52097"/>
          <a:stretch/>
        </p:blipFill>
        <p:spPr>
          <a:xfrm>
            <a:off x="6319793" y="3283095"/>
            <a:ext cx="5783334" cy="3501163"/>
          </a:xfrm>
          <a:prstGeom prst="rect">
            <a:avLst/>
          </a:prstGeom>
        </p:spPr>
      </p:pic>
    </p:spTree>
    <p:extLst>
      <p:ext uri="{BB962C8B-B14F-4D97-AF65-F5344CB8AC3E}">
        <p14:creationId xmlns:p14="http://schemas.microsoft.com/office/powerpoint/2010/main" val="2011634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72C0-6DB9-D121-0492-98FF581AD357}"/>
              </a:ext>
            </a:extLst>
          </p:cNvPr>
          <p:cNvSpPr>
            <a:spLocks noGrp="1"/>
          </p:cNvSpPr>
          <p:nvPr>
            <p:ph type="title"/>
          </p:nvPr>
        </p:nvSpPr>
        <p:spPr/>
        <p:txBody>
          <a:bodyPr/>
          <a:lstStyle/>
          <a:p>
            <a:r>
              <a:rPr lang="en-US" dirty="0"/>
              <a:t>The Console/Terminal/Shell/Bash</a:t>
            </a:r>
            <a:endParaRPr lang="en-GB" dirty="0"/>
          </a:p>
        </p:txBody>
      </p:sp>
      <p:sp>
        <p:nvSpPr>
          <p:cNvPr id="4" name="Content Placeholder 3">
            <a:extLst>
              <a:ext uri="{FF2B5EF4-FFF2-40B4-BE49-F238E27FC236}">
                <a16:creationId xmlns:a16="http://schemas.microsoft.com/office/drawing/2014/main" id="{AD1D778F-D270-1428-6FA4-375D99B6F20B}"/>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Console</a:t>
            </a:r>
            <a:r>
              <a:rPr lang="en-US" b="1" dirty="0"/>
              <a:t>, Terminal, Shell, or Bash):</a:t>
            </a:r>
          </a:p>
          <a:p>
            <a:pPr marL="0" indent="0">
              <a:buNone/>
            </a:pPr>
            <a:r>
              <a:rPr lang="en-US" dirty="0"/>
              <a:t>The </a:t>
            </a:r>
            <a:r>
              <a:rPr lang="en-US" b="1" dirty="0">
                <a:solidFill>
                  <a:srgbClr val="00B050"/>
                </a:solidFill>
              </a:rPr>
              <a:t>console</a:t>
            </a:r>
            <a:r>
              <a:rPr lang="en-US" dirty="0"/>
              <a:t> (or terminal or shell or bash) is a text prompt expecting commands, which can be used to communicate with your computer.</a:t>
            </a:r>
          </a:p>
          <a:p>
            <a:r>
              <a:rPr lang="en-US" b="1" dirty="0"/>
              <a:t>Nowadays, your Operating System (OS) provides a user-friendly way to communicate with your computer and “hides” the need for a </a:t>
            </a:r>
            <a:r>
              <a:rPr lang="en-US" b="1" dirty="0">
                <a:solidFill>
                  <a:srgbClr val="00B050"/>
                </a:solidFill>
              </a:rPr>
              <a:t>console</a:t>
            </a:r>
            <a:r>
              <a:rPr lang="en-US" b="1" dirty="0"/>
              <a:t>.</a:t>
            </a:r>
            <a:endParaRPr lang="en-GB" b="1" dirty="0"/>
          </a:p>
        </p:txBody>
      </p:sp>
      <p:pic>
        <p:nvPicPr>
          <p:cNvPr id="9" name="Picture 8">
            <a:extLst>
              <a:ext uri="{FF2B5EF4-FFF2-40B4-BE49-F238E27FC236}">
                <a16:creationId xmlns:a16="http://schemas.microsoft.com/office/drawing/2014/main" id="{EB91A9D2-0D50-CD96-7CB4-473F3D581136}"/>
              </a:ext>
            </a:extLst>
          </p:cNvPr>
          <p:cNvPicPr>
            <a:picLocks noChangeAspect="1"/>
          </p:cNvPicPr>
          <p:nvPr/>
        </p:nvPicPr>
        <p:blipFill rotWithShape="1">
          <a:blip r:embed="rId2">
            <a:extLst>
              <a:ext uri="{28A0092B-C50C-407E-A947-70E740481C1C}">
                <a14:useLocalDpi xmlns:a14="http://schemas.microsoft.com/office/drawing/2010/main" val="0"/>
              </a:ext>
            </a:extLst>
          </a:blip>
          <a:srcRect t="-9488"/>
          <a:stretch/>
        </p:blipFill>
        <p:spPr>
          <a:xfrm>
            <a:off x="6096000" y="3038659"/>
            <a:ext cx="6023057" cy="3709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2DF9112D-CF1B-7924-541A-7664E654058E}"/>
              </a:ext>
            </a:extLst>
          </p:cNvPr>
          <p:cNvSpPr txBox="1"/>
          <p:nvPr/>
        </p:nvSpPr>
        <p:spPr>
          <a:xfrm>
            <a:off x="7449189" y="3038659"/>
            <a:ext cx="331667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Hacker in movies starter pack</a:t>
            </a:r>
            <a:endPar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14FA691-BFBF-3324-501E-DEDF520F83DD}"/>
              </a:ext>
            </a:extLst>
          </p:cNvPr>
          <p:cNvSpPr txBox="1"/>
          <p:nvPr/>
        </p:nvSpPr>
        <p:spPr>
          <a:xfrm>
            <a:off x="6408615" y="1825624"/>
            <a:ext cx="571044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(Typically, you see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consoles</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all the time in computer/hacker movies.)</a:t>
            </a:r>
            <a:endPar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12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boardgame">
            <a:extLst>
              <a:ext uri="{FF2B5EF4-FFF2-40B4-BE49-F238E27FC236}">
                <a16:creationId xmlns:a16="http://schemas.microsoft.com/office/drawing/2014/main" id="{03434E70-823C-F66E-B7A7-C7BE50EA64F0}"/>
              </a:ext>
            </a:extLst>
          </p:cNvPr>
          <p:cNvPicPr>
            <a:picLocks noChangeAspect="1"/>
          </p:cNvPicPr>
          <p:nvPr/>
        </p:nvPicPr>
        <p:blipFill rotWithShape="1">
          <a:blip r:embed="rId2"/>
          <a:srcRect l="30039" r="29269"/>
          <a:stretch/>
        </p:blipFill>
        <p:spPr>
          <a:xfrm>
            <a:off x="1" y="10"/>
            <a:ext cx="4196496" cy="6857990"/>
          </a:xfrm>
          <a:prstGeom prst="rect">
            <a:avLst/>
          </a:prstGeom>
          <a:effectLst/>
        </p:spPr>
      </p:pic>
      <p:sp>
        <p:nvSpPr>
          <p:cNvPr id="4" name="Title 1">
            <a:extLst>
              <a:ext uri="{FF2B5EF4-FFF2-40B4-BE49-F238E27FC236}">
                <a16:creationId xmlns:a16="http://schemas.microsoft.com/office/drawing/2014/main" id="{76F1212C-A9DA-D922-2160-4A827D10595C}"/>
              </a:ext>
            </a:extLst>
          </p:cNvPr>
          <p:cNvSpPr txBox="1">
            <a:spLocks/>
          </p:cNvSpPr>
          <p:nvPr/>
        </p:nvSpPr>
        <p:spPr>
          <a:xfrm>
            <a:off x="4553734" y="406968"/>
            <a:ext cx="6798541" cy="837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About Gamification</a:t>
            </a:r>
          </a:p>
        </p:txBody>
      </p:sp>
      <p:sp>
        <p:nvSpPr>
          <p:cNvPr id="6" name="Content Placeholder 2">
            <a:extLst>
              <a:ext uri="{FF2B5EF4-FFF2-40B4-BE49-F238E27FC236}">
                <a16:creationId xmlns:a16="http://schemas.microsoft.com/office/drawing/2014/main" id="{7888AB96-74EE-A5B5-FA3C-8707207A7023}"/>
              </a:ext>
            </a:extLst>
          </p:cNvPr>
          <p:cNvSpPr txBox="1">
            <a:spLocks/>
          </p:cNvSpPr>
          <p:nvPr/>
        </p:nvSpPr>
        <p:spPr>
          <a:xfrm>
            <a:off x="4553734" y="1651819"/>
            <a:ext cx="7362963" cy="5004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“Games are a good way of thinking about real problems. I use games in all my courses […] because things you have played with are things you remember.”</a:t>
            </a:r>
            <a:b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Jarrett Walker</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of Gamification – Using the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MiniMetro</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game to explain concepts of urban planning: </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http://humantransit.org/2014/12/learning-how-transit-works-from-mini-metro.html</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120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(Windows)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5"/>
            <a:ext cx="5181600" cy="4772244"/>
          </a:xfrm>
        </p:spPr>
        <p:txBody>
          <a:bodyPr/>
          <a:lstStyle/>
          <a:p>
            <a:pPr marL="0" indent="0">
              <a:buNone/>
            </a:pPr>
            <a:r>
              <a:rPr lang="en-US" dirty="0"/>
              <a:t>Check your installation has completed appropriately, by trying to open a </a:t>
            </a:r>
            <a:r>
              <a:rPr lang="en-US" b="1" dirty="0"/>
              <a:t>console</a:t>
            </a:r>
            <a:r>
              <a:rPr lang="en-US" dirty="0"/>
              <a:t>.</a:t>
            </a:r>
          </a:p>
          <a:p>
            <a:endParaRPr lang="en-US" dirty="0"/>
          </a:p>
          <a:p>
            <a:pPr marL="0" indent="0">
              <a:buNone/>
            </a:pPr>
            <a:r>
              <a:rPr lang="en-US" b="1" dirty="0"/>
              <a:t>Windows: </a:t>
            </a:r>
            <a:r>
              <a:rPr lang="en-US" dirty="0"/>
              <a:t>the simple way.</a:t>
            </a:r>
          </a:p>
          <a:p>
            <a:pPr marL="514350" indent="-514350">
              <a:buFont typeface="+mj-lt"/>
              <a:buAutoNum type="arabicPeriod"/>
            </a:pPr>
            <a:r>
              <a:rPr lang="en-US" dirty="0"/>
              <a:t>Press simultaneously </a:t>
            </a:r>
            <a:r>
              <a:rPr lang="en-US" b="1" dirty="0"/>
              <a:t>Windows</a:t>
            </a:r>
            <a:r>
              <a:rPr lang="en-US" dirty="0"/>
              <a:t> </a:t>
            </a:r>
            <a:r>
              <a:rPr lang="en-US" b="1" dirty="0"/>
              <a:t>key</a:t>
            </a:r>
            <a:r>
              <a:rPr lang="en-US" dirty="0"/>
              <a:t> </a:t>
            </a:r>
            <a:r>
              <a:rPr lang="en-US" b="1" dirty="0"/>
              <a:t>+</a:t>
            </a:r>
            <a:r>
              <a:rPr lang="en-US" dirty="0"/>
              <a:t> </a:t>
            </a:r>
            <a:r>
              <a:rPr lang="en-US" b="1" dirty="0"/>
              <a:t>R</a:t>
            </a:r>
            <a:r>
              <a:rPr lang="en-US" dirty="0"/>
              <a:t>,</a:t>
            </a:r>
          </a:p>
          <a:p>
            <a:pPr marL="514350" indent="-514350">
              <a:buFont typeface="+mj-lt"/>
              <a:buAutoNum type="arabicPeriod"/>
            </a:pPr>
            <a:r>
              <a:rPr lang="en-US" dirty="0"/>
              <a:t>then type </a:t>
            </a:r>
            <a:r>
              <a:rPr lang="en-US" b="1" dirty="0" err="1"/>
              <a:t>cmd</a:t>
            </a:r>
            <a:r>
              <a:rPr lang="en-US" b="1" dirty="0"/>
              <a:t> (which is short for command console)</a:t>
            </a:r>
            <a:r>
              <a:rPr lang="en-US" dirty="0"/>
              <a:t>, and press </a:t>
            </a:r>
            <a:r>
              <a:rPr lang="en-US" b="1" dirty="0"/>
              <a:t>Enter.</a:t>
            </a:r>
          </a:p>
          <a:p>
            <a:endParaRPr lang="en-US" b="1" dirty="0"/>
          </a:p>
        </p:txBody>
      </p:sp>
      <p:pic>
        <p:nvPicPr>
          <p:cNvPr id="4098" name="Picture 2" descr="How to Force Quit an Application on a Windows 10 PC : HelloTech How">
            <a:extLst>
              <a:ext uri="{FF2B5EF4-FFF2-40B4-BE49-F238E27FC236}">
                <a16:creationId xmlns:a16="http://schemas.microsoft.com/office/drawing/2014/main" id="{AE44D1AC-2835-461F-8A78-5174F37915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269"/>
          <a:stretch/>
        </p:blipFill>
        <p:spPr bwMode="auto">
          <a:xfrm>
            <a:off x="6241160" y="1522595"/>
            <a:ext cx="2077183" cy="25857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se Windows Key + R To Quickly Launch Apps As Administrator">
            <a:extLst>
              <a:ext uri="{FF2B5EF4-FFF2-40B4-BE49-F238E27FC236}">
                <a16:creationId xmlns:a16="http://schemas.microsoft.com/office/drawing/2014/main" id="{72BCC666-E313-4DAA-8604-0F2F9E5C6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406" y="1803051"/>
            <a:ext cx="3781424" cy="21200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782DD8-121C-444B-A207-E3498C1E857C}"/>
              </a:ext>
            </a:extLst>
          </p:cNvPr>
          <p:cNvPicPr>
            <a:picLocks noChangeAspect="1"/>
          </p:cNvPicPr>
          <p:nvPr/>
        </p:nvPicPr>
        <p:blipFill rotWithShape="1">
          <a:blip r:embed="rId4"/>
          <a:srcRect l="50000" r="35292" b="72513"/>
          <a:stretch/>
        </p:blipFill>
        <p:spPr>
          <a:xfrm>
            <a:off x="7198534" y="4307577"/>
            <a:ext cx="4042280" cy="2360820"/>
          </a:xfrm>
          <a:prstGeom prst="rect">
            <a:avLst/>
          </a:prstGeom>
        </p:spPr>
      </p:pic>
    </p:spTree>
    <p:extLst>
      <p:ext uri="{BB962C8B-B14F-4D97-AF65-F5344CB8AC3E}">
        <p14:creationId xmlns:p14="http://schemas.microsoft.com/office/powerpoint/2010/main" val="1775365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(Windows – option 2)</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5"/>
            <a:ext cx="5181600" cy="4772244"/>
          </a:xfrm>
        </p:spPr>
        <p:txBody>
          <a:bodyPr>
            <a:normAutofit/>
          </a:bodyPr>
          <a:lstStyle/>
          <a:p>
            <a:pPr marL="0" indent="0">
              <a:buNone/>
            </a:pPr>
            <a:r>
              <a:rPr lang="en-US" b="1" dirty="0"/>
              <a:t>Windows option 2: </a:t>
            </a:r>
            <a:r>
              <a:rPr lang="en-US" dirty="0"/>
              <a:t>Faster and more convenient way.</a:t>
            </a:r>
          </a:p>
          <a:p>
            <a:pPr marL="514350" indent="-514350">
              <a:buFont typeface="+mj-lt"/>
              <a:buAutoNum type="arabicPeriod"/>
            </a:pPr>
            <a:r>
              <a:rPr lang="en-US" b="1" dirty="0"/>
              <a:t>Open</a:t>
            </a:r>
            <a:r>
              <a:rPr lang="en-US" dirty="0"/>
              <a:t> </a:t>
            </a:r>
            <a:r>
              <a:rPr lang="en-US" b="1" dirty="0"/>
              <a:t>an</a:t>
            </a:r>
            <a:r>
              <a:rPr lang="en-US" dirty="0"/>
              <a:t> </a:t>
            </a:r>
            <a:r>
              <a:rPr lang="en-US" b="1" dirty="0"/>
              <a:t>explorer window/file manager window</a:t>
            </a:r>
            <a:r>
              <a:rPr lang="en-US" dirty="0"/>
              <a:t> in the folder you attempt to work in.</a:t>
            </a:r>
          </a:p>
          <a:p>
            <a:pPr marL="514350" indent="-514350">
              <a:buFont typeface="+mj-lt"/>
              <a:buAutoNum type="arabicPeriod"/>
            </a:pPr>
            <a:r>
              <a:rPr lang="en-US" b="1" dirty="0"/>
              <a:t>Hold</a:t>
            </a:r>
            <a:r>
              <a:rPr lang="en-US" dirty="0"/>
              <a:t> </a:t>
            </a:r>
            <a:r>
              <a:rPr lang="en-US" b="1" dirty="0"/>
              <a:t>shift</a:t>
            </a:r>
            <a:r>
              <a:rPr lang="en-US" dirty="0"/>
              <a:t> and </a:t>
            </a:r>
            <a:r>
              <a:rPr lang="en-US" b="1" dirty="0"/>
              <a:t>right-click</a:t>
            </a:r>
            <a:r>
              <a:rPr lang="en-US" dirty="0"/>
              <a:t> in an empty space of the explorer window.</a:t>
            </a:r>
            <a:endParaRPr lang="en-US" b="1" dirty="0"/>
          </a:p>
          <a:p>
            <a:pPr marL="514350" indent="-514350">
              <a:buFont typeface="+mj-lt"/>
              <a:buAutoNum type="arabicPeriod"/>
            </a:pPr>
            <a:r>
              <a:rPr lang="en-US" b="1" dirty="0"/>
              <a:t>Choose “Open </a:t>
            </a:r>
            <a:r>
              <a:rPr lang="en-US" b="1" dirty="0" err="1"/>
              <a:t>Powershell</a:t>
            </a:r>
            <a:r>
              <a:rPr lang="en-US" b="1" dirty="0"/>
              <a:t> window here”.</a:t>
            </a:r>
            <a:endParaRPr lang="en-US" dirty="0"/>
          </a:p>
        </p:txBody>
      </p:sp>
      <p:pic>
        <p:nvPicPr>
          <p:cNvPr id="3" name="Picture 2">
            <a:extLst>
              <a:ext uri="{FF2B5EF4-FFF2-40B4-BE49-F238E27FC236}">
                <a16:creationId xmlns:a16="http://schemas.microsoft.com/office/drawing/2014/main" id="{736CA2D1-D598-4494-9A0F-7203BD116399}"/>
              </a:ext>
            </a:extLst>
          </p:cNvPr>
          <p:cNvPicPr>
            <a:picLocks noChangeAspect="1"/>
          </p:cNvPicPr>
          <p:nvPr/>
        </p:nvPicPr>
        <p:blipFill rotWithShape="1">
          <a:blip r:embed="rId2"/>
          <a:srcRect l="50000" r="23771" b="16690"/>
          <a:stretch/>
        </p:blipFill>
        <p:spPr>
          <a:xfrm>
            <a:off x="6403427" y="1414779"/>
            <a:ext cx="5483774" cy="5443221"/>
          </a:xfrm>
          <a:prstGeom prst="rect">
            <a:avLst/>
          </a:prstGeom>
        </p:spPr>
      </p:pic>
    </p:spTree>
    <p:extLst>
      <p:ext uri="{BB962C8B-B14F-4D97-AF65-F5344CB8AC3E}">
        <p14:creationId xmlns:p14="http://schemas.microsoft.com/office/powerpoint/2010/main" val="3735463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(Mac OS)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5"/>
            <a:ext cx="5181600" cy="4772244"/>
          </a:xfrm>
        </p:spPr>
        <p:txBody>
          <a:bodyPr>
            <a:normAutofit/>
          </a:bodyPr>
          <a:lstStyle/>
          <a:p>
            <a:pPr marL="0" indent="0">
              <a:buNone/>
            </a:pPr>
            <a:r>
              <a:rPr lang="en-US" b="1" dirty="0"/>
              <a:t>Mac: </a:t>
            </a:r>
            <a:r>
              <a:rPr lang="en-US" dirty="0"/>
              <a:t>roughly the same procedure as Windows. </a:t>
            </a:r>
          </a:p>
          <a:p>
            <a:pPr marL="514350" indent="-514350">
              <a:buFont typeface="+mj-lt"/>
              <a:buAutoNum type="arabicPeriod"/>
            </a:pPr>
            <a:r>
              <a:rPr lang="en-US" dirty="0"/>
              <a:t>Press simultaneously </a:t>
            </a:r>
            <a:r>
              <a:rPr lang="en-US" b="1" dirty="0"/>
              <a:t>Command</a:t>
            </a:r>
            <a:r>
              <a:rPr lang="en-US" dirty="0"/>
              <a:t> </a:t>
            </a:r>
            <a:r>
              <a:rPr lang="en-US" b="1" dirty="0"/>
              <a:t>key</a:t>
            </a:r>
            <a:r>
              <a:rPr lang="en-US" dirty="0"/>
              <a:t> </a:t>
            </a:r>
            <a:r>
              <a:rPr lang="en-US" b="1" dirty="0"/>
              <a:t>+</a:t>
            </a:r>
            <a:r>
              <a:rPr lang="en-US" dirty="0"/>
              <a:t> </a:t>
            </a:r>
            <a:r>
              <a:rPr lang="en-US" b="1" dirty="0"/>
              <a:t>Space</a:t>
            </a:r>
            <a:r>
              <a:rPr lang="en-US" dirty="0"/>
              <a:t>,</a:t>
            </a:r>
          </a:p>
          <a:p>
            <a:pPr marL="514350" indent="-514350">
              <a:buFont typeface="+mj-lt"/>
              <a:buAutoNum type="arabicPeriod"/>
            </a:pPr>
            <a:r>
              <a:rPr lang="en-US" dirty="0"/>
              <a:t>Then type </a:t>
            </a:r>
            <a:r>
              <a:rPr lang="en-US" b="1" dirty="0"/>
              <a:t>Terminal</a:t>
            </a:r>
            <a:r>
              <a:rPr lang="en-US" dirty="0"/>
              <a:t>,</a:t>
            </a:r>
          </a:p>
          <a:p>
            <a:pPr marL="514350" indent="-514350">
              <a:buFont typeface="+mj-lt"/>
              <a:buAutoNum type="arabicPeriod"/>
            </a:pPr>
            <a:r>
              <a:rPr lang="en-US" dirty="0"/>
              <a:t>It should appear as your top result, click it.</a:t>
            </a:r>
            <a:endParaRPr lang="en-US" b="1" dirty="0"/>
          </a:p>
        </p:txBody>
      </p:sp>
      <p:pic>
        <p:nvPicPr>
          <p:cNvPr id="6146" name="Picture 2" descr="Search Your Mac: Command Spacebar - Teacher Tech">
            <a:extLst>
              <a:ext uri="{FF2B5EF4-FFF2-40B4-BE49-F238E27FC236}">
                <a16:creationId xmlns:a16="http://schemas.microsoft.com/office/drawing/2014/main" id="{1A992542-FB94-4CC3-8D26-1FFA7C049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651"/>
          <a:stretch/>
        </p:blipFill>
        <p:spPr bwMode="auto">
          <a:xfrm>
            <a:off x="9405455" y="147455"/>
            <a:ext cx="2550571" cy="20931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7 simple ways to open Terminal on Mac">
            <a:extLst>
              <a:ext uri="{FF2B5EF4-FFF2-40B4-BE49-F238E27FC236}">
                <a16:creationId xmlns:a16="http://schemas.microsoft.com/office/drawing/2014/main" id="{EA3F5136-7912-4004-8C36-6B0D325FD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568" y="2247480"/>
            <a:ext cx="5041611" cy="446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718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(Mac OS)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4"/>
            <a:ext cx="5181600" cy="5032375"/>
          </a:xfrm>
        </p:spPr>
        <p:txBody>
          <a:bodyPr>
            <a:normAutofit/>
          </a:bodyPr>
          <a:lstStyle/>
          <a:p>
            <a:pPr marL="0" indent="0">
              <a:buNone/>
            </a:pPr>
            <a:r>
              <a:rPr lang="en-US" b="1" dirty="0"/>
              <a:t>Mac option 2: </a:t>
            </a:r>
            <a:r>
              <a:rPr lang="en-US" dirty="0"/>
              <a:t>roughly the same procedure as Windows. </a:t>
            </a:r>
          </a:p>
          <a:p>
            <a:pPr marL="514350" indent="-514350">
              <a:buFont typeface="+mj-lt"/>
              <a:buAutoNum type="arabicPeriod"/>
            </a:pPr>
            <a:r>
              <a:rPr lang="en-GB" dirty="0"/>
              <a:t>Open a Finder window and navigate to the folder you want to work in.</a:t>
            </a:r>
          </a:p>
          <a:p>
            <a:pPr marL="514350" indent="-514350">
              <a:buFont typeface="+mj-lt"/>
              <a:buAutoNum type="arabicPeriod"/>
            </a:pPr>
            <a:r>
              <a:rPr lang="en-GB" dirty="0"/>
              <a:t>Right-click (or Control-click) in an empty space within the folder.</a:t>
            </a:r>
          </a:p>
          <a:p>
            <a:pPr marL="514350" indent="-514350">
              <a:buFont typeface="+mj-lt"/>
              <a:buAutoNum type="arabicPeriod"/>
            </a:pPr>
            <a:r>
              <a:rPr lang="en-GB" dirty="0"/>
              <a:t>Choose "New Terminal at Folder" from the context menu.</a:t>
            </a:r>
          </a:p>
        </p:txBody>
      </p:sp>
      <p:sp>
        <p:nvSpPr>
          <p:cNvPr id="3" name="Content Placeholder 2">
            <a:extLst>
              <a:ext uri="{FF2B5EF4-FFF2-40B4-BE49-F238E27FC236}">
                <a16:creationId xmlns:a16="http://schemas.microsoft.com/office/drawing/2014/main" id="{053C3C2F-C3BB-A932-57DF-2F259CED0373}"/>
              </a:ext>
            </a:extLst>
          </p:cNvPr>
          <p:cNvSpPr>
            <a:spLocks noGrp="1"/>
          </p:cNvSpPr>
          <p:nvPr>
            <p:ph sz="half" idx="2"/>
          </p:nvPr>
        </p:nvSpPr>
        <p:spPr>
          <a:xfrm>
            <a:off x="6172200" y="1825625"/>
            <a:ext cx="5724832" cy="5032374"/>
          </a:xfrm>
        </p:spPr>
        <p:txBody>
          <a:bodyPr>
            <a:normAutofit/>
          </a:bodyPr>
          <a:lstStyle/>
          <a:p>
            <a:pPr marL="0" indent="0">
              <a:buNone/>
            </a:pPr>
            <a:r>
              <a:rPr lang="en-GB" b="1" dirty="0"/>
              <a:t>Debug: </a:t>
            </a:r>
            <a:r>
              <a:rPr lang="en-GB" dirty="0"/>
              <a:t>If you do not see the "New Terminal at Folder" option:</a:t>
            </a:r>
          </a:p>
          <a:p>
            <a:pPr marL="514350" indent="-514350">
              <a:buFont typeface="+mj-lt"/>
              <a:buAutoNum type="arabicPeriod"/>
            </a:pPr>
            <a:r>
              <a:rPr lang="en-GB" dirty="0"/>
              <a:t>Open the “System Preferences”. Go to "Keyboard“, then the "Shortcuts" tab.</a:t>
            </a:r>
          </a:p>
          <a:p>
            <a:pPr marL="514350" indent="-514350">
              <a:buFont typeface="+mj-lt"/>
              <a:buAutoNum type="arabicPeriod"/>
            </a:pPr>
            <a:r>
              <a:rPr lang="en-GB" dirty="0"/>
              <a:t>Select “Services” from the list on the left. Look for the “Files and Folders” section.</a:t>
            </a:r>
          </a:p>
          <a:p>
            <a:pPr marL="514350" indent="-514350">
              <a:buFont typeface="+mj-lt"/>
              <a:buAutoNum type="arabicPeriod"/>
            </a:pPr>
            <a:r>
              <a:rPr lang="en-GB" dirty="0"/>
              <a:t>Ensure that the checkbox next to “New Terminal at Folder” is checked.</a:t>
            </a:r>
          </a:p>
        </p:txBody>
      </p:sp>
    </p:spTree>
    <p:extLst>
      <p:ext uri="{BB962C8B-B14F-4D97-AF65-F5344CB8AC3E}">
        <p14:creationId xmlns:p14="http://schemas.microsoft.com/office/powerpoint/2010/main" val="1656469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(Mac OS)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4"/>
            <a:ext cx="5181600" cy="5032375"/>
          </a:xfrm>
        </p:spPr>
        <p:txBody>
          <a:bodyPr>
            <a:normAutofit/>
          </a:bodyPr>
          <a:lstStyle/>
          <a:p>
            <a:pPr marL="0" indent="0">
              <a:buNone/>
            </a:pPr>
            <a:r>
              <a:rPr lang="en-US" b="1" dirty="0"/>
              <a:t>Mac option 2: </a:t>
            </a:r>
            <a:r>
              <a:rPr lang="en-US" dirty="0"/>
              <a:t>roughly the same procedure as Windows. </a:t>
            </a:r>
          </a:p>
          <a:p>
            <a:pPr marL="514350" indent="-514350">
              <a:buFont typeface="+mj-lt"/>
              <a:buAutoNum type="arabicPeriod"/>
            </a:pPr>
            <a:r>
              <a:rPr lang="en-GB" dirty="0"/>
              <a:t>Open a Finder window and navigate to the folder you want to work in.</a:t>
            </a:r>
          </a:p>
          <a:p>
            <a:pPr marL="514350" indent="-514350">
              <a:buFont typeface="+mj-lt"/>
              <a:buAutoNum type="arabicPeriod"/>
            </a:pPr>
            <a:r>
              <a:rPr lang="en-GB" dirty="0"/>
              <a:t>Right-click (or Control-click) in an empty space within the folder.</a:t>
            </a:r>
          </a:p>
          <a:p>
            <a:pPr marL="514350" indent="-514350">
              <a:buFont typeface="+mj-lt"/>
              <a:buAutoNum type="arabicPeriod"/>
            </a:pPr>
            <a:r>
              <a:rPr lang="en-GB" dirty="0"/>
              <a:t>Choose "New Terminal at Folder" from the context menu.</a:t>
            </a:r>
          </a:p>
        </p:txBody>
      </p:sp>
      <p:sp>
        <p:nvSpPr>
          <p:cNvPr id="3" name="Content Placeholder 2">
            <a:extLst>
              <a:ext uri="{FF2B5EF4-FFF2-40B4-BE49-F238E27FC236}">
                <a16:creationId xmlns:a16="http://schemas.microsoft.com/office/drawing/2014/main" id="{053C3C2F-C3BB-A932-57DF-2F259CED0373}"/>
              </a:ext>
            </a:extLst>
          </p:cNvPr>
          <p:cNvSpPr>
            <a:spLocks noGrp="1"/>
          </p:cNvSpPr>
          <p:nvPr>
            <p:ph sz="half" idx="2"/>
          </p:nvPr>
        </p:nvSpPr>
        <p:spPr>
          <a:xfrm>
            <a:off x="6172200" y="1825625"/>
            <a:ext cx="5724832" cy="5032374"/>
          </a:xfrm>
        </p:spPr>
        <p:txBody>
          <a:bodyPr>
            <a:normAutofit/>
          </a:bodyPr>
          <a:lstStyle/>
          <a:p>
            <a:pPr marL="0" indent="0">
              <a:buNone/>
            </a:pPr>
            <a:r>
              <a:rPr lang="en-GB" b="1" dirty="0"/>
              <a:t>Mac Option 3:</a:t>
            </a:r>
            <a:r>
              <a:rPr lang="en-GB" dirty="0"/>
              <a:t> There is also, on recent version of MacOS, the possibility of dragging and dropping a folder onto the terminal icon to open a terminal in the location of the given folder.</a:t>
            </a:r>
          </a:p>
          <a:p>
            <a:pPr marL="0" indent="0">
              <a:buNone/>
            </a:pPr>
            <a:r>
              <a:rPr lang="en-GB" dirty="0"/>
              <a:t>This might, however, only work on recent version of MacOS.</a:t>
            </a:r>
            <a:endParaRPr lang="en-GB" b="1" dirty="0"/>
          </a:p>
          <a:p>
            <a:pPr marL="0" indent="0">
              <a:buNone/>
            </a:pPr>
            <a:endParaRPr lang="en-GB" b="1" dirty="0"/>
          </a:p>
          <a:p>
            <a:pPr marL="0" indent="0">
              <a:buNone/>
            </a:pPr>
            <a:r>
              <a:rPr lang="en-GB" b="1" dirty="0"/>
              <a:t>Either way, try it out, feel free to google it to figure out something that works for you!</a:t>
            </a:r>
            <a:endParaRPr lang="en-GB" dirty="0"/>
          </a:p>
        </p:txBody>
      </p:sp>
    </p:spTree>
    <p:extLst>
      <p:ext uri="{BB962C8B-B14F-4D97-AF65-F5344CB8AC3E}">
        <p14:creationId xmlns:p14="http://schemas.microsoft.com/office/powerpoint/2010/main" val="209929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OS mode vs. Python mode</a:t>
            </a:r>
            <a:endParaRPr lang="en-GB" dirty="0"/>
          </a:p>
        </p:txBody>
      </p:sp>
      <p:sp>
        <p:nvSpPr>
          <p:cNvPr id="3" name="Content Placeholder 2">
            <a:extLst>
              <a:ext uri="{FF2B5EF4-FFF2-40B4-BE49-F238E27FC236}">
                <a16:creationId xmlns:a16="http://schemas.microsoft.com/office/drawing/2014/main" id="{ACDD4617-3348-32B1-1D4A-9FD494EA8012}"/>
              </a:ext>
            </a:extLst>
          </p:cNvPr>
          <p:cNvSpPr>
            <a:spLocks noGrp="1"/>
          </p:cNvSpPr>
          <p:nvPr>
            <p:ph sz="half" idx="1"/>
          </p:nvPr>
        </p:nvSpPr>
        <p:spPr>
          <a:xfrm>
            <a:off x="838200" y="1825625"/>
            <a:ext cx="5257800" cy="4351338"/>
          </a:xfrm>
        </p:spPr>
        <p:txBody>
          <a:bodyPr/>
          <a:lstStyle/>
          <a:p>
            <a:r>
              <a:rPr lang="en-US" dirty="0"/>
              <a:t>After installing Python, you may use the console to type Windows/Mac/OS commands</a:t>
            </a:r>
            <a:br>
              <a:rPr lang="en-US" dirty="0"/>
            </a:br>
            <a:r>
              <a:rPr lang="en-US" dirty="0"/>
              <a:t>(a.k.a. </a:t>
            </a:r>
            <a:r>
              <a:rPr lang="en-US" b="1" dirty="0"/>
              <a:t>OS mode</a:t>
            </a:r>
            <a:r>
              <a:rPr lang="en-US" dirty="0"/>
              <a:t>).</a:t>
            </a:r>
          </a:p>
          <a:p>
            <a:r>
              <a:rPr lang="en-US" dirty="0"/>
              <a:t>Typically, commands for creating, copying, pasting, moving through folders/files, etc. </a:t>
            </a:r>
            <a:endParaRPr lang="en-GB" dirty="0"/>
          </a:p>
        </p:txBody>
      </p:sp>
      <p:sp>
        <p:nvSpPr>
          <p:cNvPr id="4" name="Content Placeholder 3">
            <a:extLst>
              <a:ext uri="{FF2B5EF4-FFF2-40B4-BE49-F238E27FC236}">
                <a16:creationId xmlns:a16="http://schemas.microsoft.com/office/drawing/2014/main" id="{99FB7FD5-63ED-7CA5-AC3C-E6B13AFC0E9F}"/>
              </a:ext>
            </a:extLst>
          </p:cNvPr>
          <p:cNvSpPr>
            <a:spLocks noGrp="1"/>
          </p:cNvSpPr>
          <p:nvPr>
            <p:ph sz="half" idx="2"/>
          </p:nvPr>
        </p:nvSpPr>
        <p:spPr>
          <a:xfrm>
            <a:off x="6172200" y="1825625"/>
            <a:ext cx="5738446" cy="4351338"/>
          </a:xfrm>
        </p:spPr>
        <p:txBody>
          <a:bodyPr/>
          <a:lstStyle/>
          <a:p>
            <a:r>
              <a:rPr lang="en-US" dirty="0"/>
              <a:t>You may also use a command to start a Python environment.</a:t>
            </a:r>
          </a:p>
          <a:p>
            <a:r>
              <a:rPr lang="en-US" dirty="0"/>
              <a:t>While in the Python environment or </a:t>
            </a:r>
            <a:r>
              <a:rPr lang="en-US" b="1" dirty="0"/>
              <a:t>Python mode</a:t>
            </a:r>
            <a:r>
              <a:rPr lang="en-US" dirty="0"/>
              <a:t>, your console expects Python-type commands (not OS ones!).</a:t>
            </a:r>
          </a:p>
          <a:p>
            <a:endParaRPr lang="en-US" dirty="0"/>
          </a:p>
        </p:txBody>
      </p:sp>
      <p:sp>
        <p:nvSpPr>
          <p:cNvPr id="5" name="TextBox 4">
            <a:extLst>
              <a:ext uri="{FF2B5EF4-FFF2-40B4-BE49-F238E27FC236}">
                <a16:creationId xmlns:a16="http://schemas.microsoft.com/office/drawing/2014/main" id="{FA7070A3-3637-92A6-AFF7-C8D89B8A2255}"/>
              </a:ext>
            </a:extLst>
          </p:cNvPr>
          <p:cNvSpPr txBox="1"/>
          <p:nvPr/>
        </p:nvSpPr>
        <p:spPr>
          <a:xfrm>
            <a:off x="2134278" y="5117525"/>
            <a:ext cx="8831317" cy="1938992"/>
          </a:xfrm>
          <a:prstGeom prst="rect">
            <a:avLst/>
          </a:prstGeom>
          <a:noFill/>
        </p:spPr>
        <p:txBody>
          <a:bodyPr wrap="square" rtlCol="0">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3200" dirty="0">
                <a:solidFill>
                  <a:srgbClr val="ED7D31"/>
                </a:solidFill>
                <a:latin typeface="Calibri" panose="020F0502020204030204"/>
                <a:sym typeface="Wingdings" panose="05000000000000000000" pitchFamily="2" charset="2"/>
              </a:rPr>
              <a:t>H</a:t>
            </a:r>
            <a:r>
              <a:rPr kumimoji="0" lang="en-US" sz="3200" b="0" i="0" u="none" strike="noStrike" kern="1200" cap="none" spc="0" normalizeH="0" baseline="0" noProof="0" dirty="0">
                <a:ln>
                  <a:noFill/>
                </a:ln>
                <a:solidFill>
                  <a:srgbClr val="ED7D31"/>
                </a:solidFill>
                <a:effectLst/>
                <a:uLnTx/>
                <a:uFillTx/>
                <a:latin typeface="Calibri" panose="020F0502020204030204"/>
                <a:ea typeface="+mn-ea"/>
                <a:cs typeface="+mn-cs"/>
              </a:rPr>
              <a:t>ow do you know which mode you are in?</a:t>
            </a:r>
          </a:p>
          <a:p>
            <a:pPr algn="ctr"/>
            <a:r>
              <a:rPr lang="en-US" sz="2800" i="1" dirty="0"/>
              <a:t>(We will show how it is done on Windows, but roughly similar in MacOS/Linux.)</a:t>
            </a:r>
            <a:endParaRPr lang="en-GB" sz="2800" i="1" dirty="0"/>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32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381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OS mode vs. Python mode</a:t>
            </a:r>
            <a:endParaRPr lang="en-GB" dirty="0"/>
          </a:p>
        </p:txBody>
      </p:sp>
      <p:sp>
        <p:nvSpPr>
          <p:cNvPr id="4" name="Content Placeholder 3">
            <a:extLst>
              <a:ext uri="{FF2B5EF4-FFF2-40B4-BE49-F238E27FC236}">
                <a16:creationId xmlns:a16="http://schemas.microsoft.com/office/drawing/2014/main" id="{99FB7FD5-63ED-7CA5-AC3C-E6B13AFC0E9F}"/>
              </a:ext>
            </a:extLst>
          </p:cNvPr>
          <p:cNvSpPr>
            <a:spLocks noGrp="1"/>
          </p:cNvSpPr>
          <p:nvPr>
            <p:ph sz="half" idx="2"/>
          </p:nvPr>
        </p:nvSpPr>
        <p:spPr>
          <a:xfrm>
            <a:off x="6172200" y="1825625"/>
            <a:ext cx="5738446" cy="4351338"/>
          </a:xfrm>
        </p:spPr>
        <p:txBody>
          <a:bodyPr/>
          <a:lstStyle/>
          <a:p>
            <a:r>
              <a:rPr lang="en-US" dirty="0"/>
              <a:t>You may also use a command to start a Python environment.</a:t>
            </a:r>
          </a:p>
          <a:p>
            <a:r>
              <a:rPr lang="en-US" dirty="0"/>
              <a:t>While in the Python environment or </a:t>
            </a:r>
            <a:r>
              <a:rPr lang="en-US" b="1" dirty="0"/>
              <a:t>Python mode</a:t>
            </a:r>
            <a:r>
              <a:rPr lang="en-US" dirty="0"/>
              <a:t>, your console expects Python-type commands (not OS ones!).</a:t>
            </a:r>
            <a:endParaRPr lang="en-GB" dirty="0"/>
          </a:p>
        </p:txBody>
      </p:sp>
      <p:pic>
        <p:nvPicPr>
          <p:cNvPr id="6" name="Picture 5">
            <a:extLst>
              <a:ext uri="{FF2B5EF4-FFF2-40B4-BE49-F238E27FC236}">
                <a16:creationId xmlns:a16="http://schemas.microsoft.com/office/drawing/2014/main" id="{280E29C6-9143-22F1-8F88-F794EBCD02E9}"/>
              </a:ext>
            </a:extLst>
          </p:cNvPr>
          <p:cNvPicPr>
            <a:picLocks noChangeAspect="1"/>
          </p:cNvPicPr>
          <p:nvPr/>
        </p:nvPicPr>
        <p:blipFill rotWithShape="1">
          <a:blip r:embed="rId2"/>
          <a:srcRect b="81544"/>
          <a:stretch/>
        </p:blipFill>
        <p:spPr>
          <a:xfrm>
            <a:off x="461672" y="5444553"/>
            <a:ext cx="11309318" cy="1261047"/>
          </a:xfrm>
          <a:prstGeom prst="rect">
            <a:avLst/>
          </a:prstGeom>
        </p:spPr>
      </p:pic>
      <p:sp>
        <p:nvSpPr>
          <p:cNvPr id="9" name="TextBox 8">
            <a:extLst>
              <a:ext uri="{FF2B5EF4-FFF2-40B4-BE49-F238E27FC236}">
                <a16:creationId xmlns:a16="http://schemas.microsoft.com/office/drawing/2014/main" id="{CE68BA6B-2754-69E6-D25C-D6DCF5E1502E}"/>
              </a:ext>
            </a:extLst>
          </p:cNvPr>
          <p:cNvSpPr txBox="1"/>
          <p:nvPr/>
        </p:nvSpPr>
        <p:spPr>
          <a:xfrm>
            <a:off x="1320800" y="6075076"/>
            <a:ext cx="98786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rPr>
              <a:t>Line starts with current file folder description (= OS mode)</a:t>
            </a:r>
            <a:endParaRPr kumimoji="0" lang="en-GB"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D226B2B5-9218-95EE-9D96-1AECA6C7EE65}"/>
              </a:ext>
            </a:extLst>
          </p:cNvPr>
          <p:cNvSpPr/>
          <p:nvPr/>
        </p:nvSpPr>
        <p:spPr>
          <a:xfrm>
            <a:off x="281354" y="5361354"/>
            <a:ext cx="11072446" cy="633046"/>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9D2D25D9-362E-F045-4B88-2F516D940E18}"/>
              </a:ext>
            </a:extLst>
          </p:cNvPr>
          <p:cNvSpPr>
            <a:spLocks noGrp="1"/>
          </p:cNvSpPr>
          <p:nvPr>
            <p:ph sz="half" idx="1"/>
          </p:nvPr>
        </p:nvSpPr>
        <p:spPr>
          <a:xfrm>
            <a:off x="838200" y="1825625"/>
            <a:ext cx="5257800" cy="4351338"/>
          </a:xfrm>
        </p:spPr>
        <p:txBody>
          <a:bodyPr/>
          <a:lstStyle/>
          <a:p>
            <a:r>
              <a:rPr lang="en-US" dirty="0"/>
              <a:t>After installing Python, you may use the console to type Windows/Mac/OS commands</a:t>
            </a:r>
            <a:br>
              <a:rPr lang="en-US" dirty="0"/>
            </a:br>
            <a:r>
              <a:rPr lang="en-US" dirty="0"/>
              <a:t>(a.k.a. </a:t>
            </a:r>
            <a:r>
              <a:rPr lang="en-US" b="1" dirty="0"/>
              <a:t>OS mode</a:t>
            </a:r>
            <a:r>
              <a:rPr lang="en-US" dirty="0"/>
              <a:t>).</a:t>
            </a:r>
          </a:p>
          <a:p>
            <a:r>
              <a:rPr lang="en-US" dirty="0"/>
              <a:t>Typically, commands for creating, copying, pasting, moving through folders/files, etc. </a:t>
            </a:r>
            <a:endParaRPr lang="en-GB" dirty="0"/>
          </a:p>
        </p:txBody>
      </p:sp>
    </p:spTree>
    <p:extLst>
      <p:ext uri="{BB962C8B-B14F-4D97-AF65-F5344CB8AC3E}">
        <p14:creationId xmlns:p14="http://schemas.microsoft.com/office/powerpoint/2010/main" val="3958600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Some commands to use in OS mode</a:t>
            </a:r>
            <a:endParaRPr lang="en-GB" dirty="0"/>
          </a:p>
        </p:txBody>
      </p:sp>
      <p:sp>
        <p:nvSpPr>
          <p:cNvPr id="12" name="Content Placeholder 11">
            <a:extLst>
              <a:ext uri="{FF2B5EF4-FFF2-40B4-BE49-F238E27FC236}">
                <a16:creationId xmlns:a16="http://schemas.microsoft.com/office/drawing/2014/main" id="{F633BC78-6929-4711-1A48-7A4EE6FC8A2B}"/>
              </a:ext>
            </a:extLst>
          </p:cNvPr>
          <p:cNvSpPr>
            <a:spLocks noGrp="1"/>
          </p:cNvSpPr>
          <p:nvPr>
            <p:ph idx="1"/>
          </p:nvPr>
        </p:nvSpPr>
        <p:spPr>
          <a:xfrm>
            <a:off x="838200" y="1825624"/>
            <a:ext cx="10515600" cy="5032375"/>
          </a:xfrm>
        </p:spPr>
        <p:txBody>
          <a:bodyPr/>
          <a:lstStyle/>
          <a:p>
            <a:pPr marL="0" indent="0">
              <a:buNone/>
            </a:pPr>
            <a:r>
              <a:rPr lang="en-GB" dirty="0"/>
              <a:t>Out of scope, but feel free to try some of these OS commands for fun!</a:t>
            </a:r>
          </a:p>
          <a:p>
            <a:r>
              <a:rPr lang="en-GB" dirty="0" err="1"/>
              <a:t>mkdir</a:t>
            </a:r>
            <a:r>
              <a:rPr lang="en-GB" dirty="0"/>
              <a:t> </a:t>
            </a:r>
            <a:r>
              <a:rPr lang="en-GB" dirty="0" err="1"/>
              <a:t>xyz</a:t>
            </a:r>
            <a:r>
              <a:rPr lang="en-GB" dirty="0"/>
              <a:t>: creates a folder with name “</a:t>
            </a:r>
            <a:r>
              <a:rPr lang="en-GB" dirty="0" err="1"/>
              <a:t>xyz</a:t>
            </a:r>
            <a:r>
              <a:rPr lang="en-GB" dirty="0"/>
              <a:t>”, at the current location of your terminal.</a:t>
            </a:r>
          </a:p>
          <a:p>
            <a:r>
              <a:rPr lang="en-GB" dirty="0"/>
              <a:t>del </a:t>
            </a:r>
            <a:r>
              <a:rPr lang="en-GB" dirty="0" err="1"/>
              <a:t>xyz</a:t>
            </a:r>
            <a:r>
              <a:rPr lang="en-GB" dirty="0"/>
              <a:t>: deletes a folder or file with name “</a:t>
            </a:r>
            <a:r>
              <a:rPr lang="en-GB" dirty="0" err="1"/>
              <a:t>xyz</a:t>
            </a:r>
            <a:r>
              <a:rPr lang="en-GB" dirty="0"/>
              <a:t>”, at the current location of your terminal.</a:t>
            </a:r>
          </a:p>
          <a:p>
            <a:r>
              <a:rPr lang="en-GB" dirty="0"/>
              <a:t>cd </a:t>
            </a:r>
            <a:r>
              <a:rPr lang="en-GB" dirty="0" err="1"/>
              <a:t>xyz</a:t>
            </a:r>
            <a:r>
              <a:rPr lang="en-GB" dirty="0"/>
              <a:t>: move the terminal from its current location to the subfolder with name “</a:t>
            </a:r>
            <a:r>
              <a:rPr lang="en-GB" dirty="0" err="1"/>
              <a:t>xyz</a:t>
            </a:r>
            <a:r>
              <a:rPr lang="en-GB" dirty="0"/>
              <a:t>”, assuming this subfolder is in the current location of the terminal.</a:t>
            </a:r>
          </a:p>
          <a:p>
            <a:r>
              <a:rPr lang="en-GB" dirty="0"/>
              <a:t>Many more OS commands for you to explore: </a:t>
            </a:r>
            <a:r>
              <a:rPr lang="en-GB" dirty="0">
                <a:hlinkClick r:id="rId2"/>
              </a:rPr>
              <a:t>https://devblogs.microsoft.com/scripting/table-of-basic-powershell-commands/</a:t>
            </a:r>
            <a:r>
              <a:rPr lang="en-GB" dirty="0"/>
              <a:t> </a:t>
            </a:r>
          </a:p>
          <a:p>
            <a:endParaRPr lang="en-GB" dirty="0"/>
          </a:p>
          <a:p>
            <a:endParaRPr lang="en-GB" dirty="0"/>
          </a:p>
        </p:txBody>
      </p:sp>
    </p:spTree>
    <p:extLst>
      <p:ext uri="{BB962C8B-B14F-4D97-AF65-F5344CB8AC3E}">
        <p14:creationId xmlns:p14="http://schemas.microsoft.com/office/powerpoint/2010/main" val="1200851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8E5-20C5-44C2-A082-C2373F4A32CC}"/>
              </a:ext>
            </a:extLst>
          </p:cNvPr>
          <p:cNvSpPr>
            <a:spLocks noGrp="1"/>
          </p:cNvSpPr>
          <p:nvPr>
            <p:ph type="title"/>
          </p:nvPr>
        </p:nvSpPr>
        <p:spPr/>
        <p:txBody>
          <a:bodyPr/>
          <a:lstStyle/>
          <a:p>
            <a:r>
              <a:rPr lang="en-US" dirty="0"/>
              <a:t>Your first run of Python!</a:t>
            </a:r>
          </a:p>
        </p:txBody>
      </p:sp>
      <p:sp>
        <p:nvSpPr>
          <p:cNvPr id="3" name="Content Placeholder 2">
            <a:extLst>
              <a:ext uri="{FF2B5EF4-FFF2-40B4-BE49-F238E27FC236}">
                <a16:creationId xmlns:a16="http://schemas.microsoft.com/office/drawing/2014/main" id="{257D8DAA-AD38-49D3-9BFC-3BB2B1A9E249}"/>
              </a:ext>
            </a:extLst>
          </p:cNvPr>
          <p:cNvSpPr>
            <a:spLocks noGrp="1"/>
          </p:cNvSpPr>
          <p:nvPr>
            <p:ph sz="half" idx="1"/>
          </p:nvPr>
        </p:nvSpPr>
        <p:spPr>
          <a:xfrm>
            <a:off x="838200" y="1825625"/>
            <a:ext cx="5181600" cy="5122252"/>
          </a:xfrm>
        </p:spPr>
        <p:txBody>
          <a:bodyPr>
            <a:normAutofit/>
          </a:bodyPr>
          <a:lstStyle/>
          <a:p>
            <a:pPr marL="0" indent="0">
              <a:buNone/>
            </a:pPr>
            <a:r>
              <a:rPr lang="en-US" dirty="0"/>
              <a:t>Start Python by </a:t>
            </a:r>
            <a:r>
              <a:rPr lang="en-US" b="1" dirty="0"/>
              <a:t>typing</a:t>
            </a:r>
            <a:r>
              <a:rPr lang="en-US" dirty="0"/>
              <a:t> </a:t>
            </a:r>
            <a:r>
              <a:rPr lang="en-US" b="1" dirty="0"/>
              <a:t>one</a:t>
            </a:r>
            <a:r>
              <a:rPr lang="en-US" dirty="0"/>
              <a:t> of the following commands in the console, while in OS mode and press </a:t>
            </a:r>
            <a:r>
              <a:rPr lang="en-US" b="1" dirty="0"/>
              <a:t>Enter! </a:t>
            </a:r>
            <a:r>
              <a:rPr lang="en-US" i="1" dirty="0"/>
              <a:t>(Note: one of these should work, might vary depending on your machine!).</a:t>
            </a:r>
          </a:p>
          <a:p>
            <a:r>
              <a:rPr lang="en-US" b="1" dirty="0" err="1"/>
              <a:t>py</a:t>
            </a:r>
            <a:r>
              <a:rPr lang="en-US" b="1" dirty="0"/>
              <a:t> (most frequent one, works in my case)</a:t>
            </a:r>
          </a:p>
          <a:p>
            <a:r>
              <a:rPr lang="en-US" dirty="0"/>
              <a:t>py3</a:t>
            </a:r>
          </a:p>
          <a:p>
            <a:r>
              <a:rPr lang="en-US" dirty="0"/>
              <a:t>python</a:t>
            </a:r>
          </a:p>
          <a:p>
            <a:r>
              <a:rPr lang="en-US" dirty="0"/>
              <a:t>python3</a:t>
            </a:r>
          </a:p>
        </p:txBody>
      </p:sp>
      <p:pic>
        <p:nvPicPr>
          <p:cNvPr id="6" name="Picture 5">
            <a:extLst>
              <a:ext uri="{FF2B5EF4-FFF2-40B4-BE49-F238E27FC236}">
                <a16:creationId xmlns:a16="http://schemas.microsoft.com/office/drawing/2014/main" id="{D6693DC8-B80A-4562-9B37-FA2C4419C986}"/>
              </a:ext>
            </a:extLst>
          </p:cNvPr>
          <p:cNvPicPr>
            <a:picLocks noChangeAspect="1"/>
          </p:cNvPicPr>
          <p:nvPr/>
        </p:nvPicPr>
        <p:blipFill rotWithShape="1">
          <a:blip r:embed="rId2"/>
          <a:srcRect l="50000" b="69026"/>
          <a:stretch/>
        </p:blipFill>
        <p:spPr>
          <a:xfrm>
            <a:off x="6330461" y="1434082"/>
            <a:ext cx="5746262" cy="1112417"/>
          </a:xfrm>
          <a:prstGeom prst="rect">
            <a:avLst/>
          </a:prstGeom>
        </p:spPr>
      </p:pic>
    </p:spTree>
    <p:extLst>
      <p:ext uri="{BB962C8B-B14F-4D97-AF65-F5344CB8AC3E}">
        <p14:creationId xmlns:p14="http://schemas.microsoft.com/office/powerpoint/2010/main" val="692195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OS mode vs. Python mode</a:t>
            </a:r>
            <a:endParaRPr lang="en-GB" dirty="0"/>
          </a:p>
        </p:txBody>
      </p:sp>
      <p:sp>
        <p:nvSpPr>
          <p:cNvPr id="4" name="Content Placeholder 3">
            <a:extLst>
              <a:ext uri="{FF2B5EF4-FFF2-40B4-BE49-F238E27FC236}">
                <a16:creationId xmlns:a16="http://schemas.microsoft.com/office/drawing/2014/main" id="{99FB7FD5-63ED-7CA5-AC3C-E6B13AFC0E9F}"/>
              </a:ext>
            </a:extLst>
          </p:cNvPr>
          <p:cNvSpPr>
            <a:spLocks noGrp="1"/>
          </p:cNvSpPr>
          <p:nvPr>
            <p:ph sz="half" idx="2"/>
          </p:nvPr>
        </p:nvSpPr>
        <p:spPr>
          <a:xfrm>
            <a:off x="6172200" y="1825625"/>
            <a:ext cx="5738446" cy="4351338"/>
          </a:xfrm>
        </p:spPr>
        <p:txBody>
          <a:bodyPr/>
          <a:lstStyle/>
          <a:p>
            <a:r>
              <a:rPr lang="en-US" dirty="0"/>
              <a:t>You may also use a command to start a Python environment.</a:t>
            </a:r>
          </a:p>
          <a:p>
            <a:r>
              <a:rPr lang="en-US" dirty="0"/>
              <a:t>While in the Python environment or </a:t>
            </a:r>
            <a:r>
              <a:rPr lang="en-US" b="1" dirty="0"/>
              <a:t>Python mode</a:t>
            </a:r>
            <a:r>
              <a:rPr lang="en-US" dirty="0"/>
              <a:t>, your console expects Python-type commands (not OS ones!).</a:t>
            </a:r>
            <a:endParaRPr lang="en-GB" dirty="0"/>
          </a:p>
        </p:txBody>
      </p:sp>
      <p:pic>
        <p:nvPicPr>
          <p:cNvPr id="6" name="Picture 5">
            <a:extLst>
              <a:ext uri="{FF2B5EF4-FFF2-40B4-BE49-F238E27FC236}">
                <a16:creationId xmlns:a16="http://schemas.microsoft.com/office/drawing/2014/main" id="{280E29C6-9143-22F1-8F88-F794EBCD02E9}"/>
              </a:ext>
            </a:extLst>
          </p:cNvPr>
          <p:cNvPicPr>
            <a:picLocks noChangeAspect="1"/>
          </p:cNvPicPr>
          <p:nvPr/>
        </p:nvPicPr>
        <p:blipFill rotWithShape="1">
          <a:blip r:embed="rId2"/>
          <a:srcRect b="81544"/>
          <a:stretch/>
        </p:blipFill>
        <p:spPr>
          <a:xfrm>
            <a:off x="4593828" y="5006892"/>
            <a:ext cx="7384279" cy="823385"/>
          </a:xfrm>
          <a:prstGeom prst="rect">
            <a:avLst/>
          </a:prstGeom>
        </p:spPr>
      </p:pic>
      <p:pic>
        <p:nvPicPr>
          <p:cNvPr id="8" name="Picture 7">
            <a:extLst>
              <a:ext uri="{FF2B5EF4-FFF2-40B4-BE49-F238E27FC236}">
                <a16:creationId xmlns:a16="http://schemas.microsoft.com/office/drawing/2014/main" id="{E76D4828-48B7-6E73-DD3C-51324F0E75E9}"/>
              </a:ext>
            </a:extLst>
          </p:cNvPr>
          <p:cNvPicPr>
            <a:picLocks noChangeAspect="1"/>
          </p:cNvPicPr>
          <p:nvPr/>
        </p:nvPicPr>
        <p:blipFill rotWithShape="1">
          <a:blip r:embed="rId3"/>
          <a:srcRect b="75347"/>
          <a:stretch/>
        </p:blipFill>
        <p:spPr>
          <a:xfrm>
            <a:off x="626934" y="4984933"/>
            <a:ext cx="11351173" cy="1690688"/>
          </a:xfrm>
          <a:prstGeom prst="rect">
            <a:avLst/>
          </a:prstGeom>
        </p:spPr>
      </p:pic>
      <p:sp>
        <p:nvSpPr>
          <p:cNvPr id="7" name="TextBox 6">
            <a:extLst>
              <a:ext uri="{FF2B5EF4-FFF2-40B4-BE49-F238E27FC236}">
                <a16:creationId xmlns:a16="http://schemas.microsoft.com/office/drawing/2014/main" id="{35D8FF83-54E1-798A-7DB6-2417D377552D}"/>
              </a:ext>
            </a:extLst>
          </p:cNvPr>
          <p:cNvSpPr txBox="1"/>
          <p:nvPr/>
        </p:nvSpPr>
        <p:spPr>
          <a:xfrm>
            <a:off x="2477477" y="6031210"/>
            <a:ext cx="75493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rPr>
              <a:t>Line starts with three arrows (= Python mode)</a:t>
            </a:r>
            <a:endParaRPr kumimoji="0" lang="en-GB"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58A4ADE2-537C-5D1D-D755-8597CC89982D}"/>
              </a:ext>
            </a:extLst>
          </p:cNvPr>
          <p:cNvSpPr/>
          <p:nvPr/>
        </p:nvSpPr>
        <p:spPr>
          <a:xfrm>
            <a:off x="411160" y="5830277"/>
            <a:ext cx="1125415" cy="359508"/>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19EDCCF6-DC71-E331-5A82-41DE47C7771C}"/>
              </a:ext>
            </a:extLst>
          </p:cNvPr>
          <p:cNvSpPr>
            <a:spLocks noGrp="1"/>
          </p:cNvSpPr>
          <p:nvPr>
            <p:ph sz="half" idx="1"/>
          </p:nvPr>
        </p:nvSpPr>
        <p:spPr>
          <a:xfrm>
            <a:off x="838200" y="1825625"/>
            <a:ext cx="5257800" cy="4351338"/>
          </a:xfrm>
        </p:spPr>
        <p:txBody>
          <a:bodyPr/>
          <a:lstStyle/>
          <a:p>
            <a:r>
              <a:rPr lang="en-US" dirty="0"/>
              <a:t>After installing Python, you may use the console to type Windows/Mac/OS commands</a:t>
            </a:r>
            <a:br>
              <a:rPr lang="en-US" dirty="0"/>
            </a:br>
            <a:r>
              <a:rPr lang="en-US" dirty="0"/>
              <a:t>(a.k.a. </a:t>
            </a:r>
            <a:r>
              <a:rPr lang="en-US" b="1" dirty="0"/>
              <a:t>OS mode</a:t>
            </a:r>
            <a:r>
              <a:rPr lang="en-US" dirty="0"/>
              <a:t>).</a:t>
            </a:r>
          </a:p>
          <a:p>
            <a:r>
              <a:rPr lang="en-US" dirty="0"/>
              <a:t>Typically, commands for creating, copying, pasting, moving through folders/files, etc. </a:t>
            </a:r>
            <a:endParaRPr lang="en-GB" dirty="0"/>
          </a:p>
        </p:txBody>
      </p:sp>
    </p:spTree>
    <p:extLst>
      <p:ext uri="{BB962C8B-B14F-4D97-AF65-F5344CB8AC3E}">
        <p14:creationId xmlns:p14="http://schemas.microsoft.com/office/powerpoint/2010/main" val="109733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5B36-BDEE-4D79-8F66-69A2C23E2A7E}"/>
              </a:ext>
            </a:extLst>
          </p:cNvPr>
          <p:cNvSpPr>
            <a:spLocks noGrp="1"/>
          </p:cNvSpPr>
          <p:nvPr>
            <p:ph type="title"/>
          </p:nvPr>
        </p:nvSpPr>
        <p:spPr/>
        <p:txBody>
          <a:bodyPr/>
          <a:lstStyle/>
          <a:p>
            <a:r>
              <a:rPr lang="en-US" sz="4400" dirty="0"/>
              <a:t>About Gamification</a:t>
            </a:r>
          </a:p>
        </p:txBody>
      </p:sp>
      <p:pic>
        <p:nvPicPr>
          <p:cNvPr id="7" name="Picture 6">
            <a:extLst>
              <a:ext uri="{FF2B5EF4-FFF2-40B4-BE49-F238E27FC236}">
                <a16:creationId xmlns:a16="http://schemas.microsoft.com/office/drawing/2014/main" id="{15FCA983-0C68-4850-A348-28358475DBF7}"/>
              </a:ext>
            </a:extLst>
          </p:cNvPr>
          <p:cNvPicPr>
            <a:picLocks noChangeAspect="1"/>
          </p:cNvPicPr>
          <p:nvPr/>
        </p:nvPicPr>
        <p:blipFill rotWithShape="1">
          <a:blip r:embed="rId2"/>
          <a:srcRect l="16237" t="21305" r="19356" b="8866"/>
          <a:stretch/>
        </p:blipFill>
        <p:spPr>
          <a:xfrm>
            <a:off x="176589" y="1511542"/>
            <a:ext cx="8389855" cy="5116503"/>
          </a:xfrm>
          <a:prstGeom prst="rect">
            <a:avLst/>
          </a:prstGeom>
        </p:spPr>
      </p:pic>
      <p:pic>
        <p:nvPicPr>
          <p:cNvPr id="3" name="Picture 2">
            <a:extLst>
              <a:ext uri="{FF2B5EF4-FFF2-40B4-BE49-F238E27FC236}">
                <a16:creationId xmlns:a16="http://schemas.microsoft.com/office/drawing/2014/main" id="{4F52B024-EDA0-E191-7B43-C90FF1E976D9}"/>
              </a:ext>
            </a:extLst>
          </p:cNvPr>
          <p:cNvPicPr>
            <a:picLocks noChangeAspect="1"/>
          </p:cNvPicPr>
          <p:nvPr/>
        </p:nvPicPr>
        <p:blipFill rotWithShape="1">
          <a:blip r:embed="rId3"/>
          <a:srcRect l="34949" t="31340" r="30567" b="8178"/>
          <a:stretch/>
        </p:blipFill>
        <p:spPr>
          <a:xfrm>
            <a:off x="9551899" y="397723"/>
            <a:ext cx="2463512" cy="2430370"/>
          </a:xfrm>
          <a:prstGeom prst="rect">
            <a:avLst/>
          </a:prstGeom>
        </p:spPr>
      </p:pic>
      <p:pic>
        <p:nvPicPr>
          <p:cNvPr id="4" name="Picture 3" descr="A close-up of a game&#10;&#10;Description automatically generated">
            <a:extLst>
              <a:ext uri="{FF2B5EF4-FFF2-40B4-BE49-F238E27FC236}">
                <a16:creationId xmlns:a16="http://schemas.microsoft.com/office/drawing/2014/main" id="{CE97BB3A-6564-20D4-80B5-C8957272CF09}"/>
              </a:ext>
            </a:extLst>
          </p:cNvPr>
          <p:cNvPicPr>
            <a:picLocks noChangeAspect="1"/>
          </p:cNvPicPr>
          <p:nvPr/>
        </p:nvPicPr>
        <p:blipFill rotWithShape="1">
          <a:blip r:embed="rId4">
            <a:extLst>
              <a:ext uri="{28A0092B-C50C-407E-A947-70E740481C1C}">
                <a14:useLocalDpi xmlns:a14="http://schemas.microsoft.com/office/drawing/2010/main" val="0"/>
              </a:ext>
            </a:extLst>
          </a:blip>
          <a:srcRect l="15661" t="14414" r="15256" b="14781"/>
          <a:stretch/>
        </p:blipFill>
        <p:spPr>
          <a:xfrm>
            <a:off x="6928194" y="116194"/>
            <a:ext cx="2266690" cy="2323168"/>
          </a:xfrm>
          <a:prstGeom prst="rect">
            <a:avLst/>
          </a:prstGeom>
        </p:spPr>
      </p:pic>
      <p:pic>
        <p:nvPicPr>
          <p:cNvPr id="6" name="Picture 5">
            <a:extLst>
              <a:ext uri="{FF2B5EF4-FFF2-40B4-BE49-F238E27FC236}">
                <a16:creationId xmlns:a16="http://schemas.microsoft.com/office/drawing/2014/main" id="{DFEB4F86-A0D3-753C-674D-E99DF8E2F95A}"/>
              </a:ext>
            </a:extLst>
          </p:cNvPr>
          <p:cNvPicPr>
            <a:picLocks noChangeAspect="1"/>
          </p:cNvPicPr>
          <p:nvPr/>
        </p:nvPicPr>
        <p:blipFill rotWithShape="1">
          <a:blip r:embed="rId2"/>
          <a:srcRect l="29216" t="43441" r="24732" b="9393"/>
          <a:stretch/>
        </p:blipFill>
        <p:spPr>
          <a:xfrm>
            <a:off x="398588" y="3172050"/>
            <a:ext cx="5998867" cy="3455995"/>
          </a:xfrm>
          <a:prstGeom prst="rect">
            <a:avLst/>
          </a:prstGeom>
        </p:spPr>
      </p:pic>
      <p:pic>
        <p:nvPicPr>
          <p:cNvPr id="5" name="Picture 4">
            <a:extLst>
              <a:ext uri="{FF2B5EF4-FFF2-40B4-BE49-F238E27FC236}">
                <a16:creationId xmlns:a16="http://schemas.microsoft.com/office/drawing/2014/main" id="{D34D4354-55DF-F698-BB14-BE96C584D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922" y="3216824"/>
            <a:ext cx="6150499" cy="345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809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8E5-20C5-44C2-A082-C2373F4A32CC}"/>
              </a:ext>
            </a:extLst>
          </p:cNvPr>
          <p:cNvSpPr>
            <a:spLocks noGrp="1"/>
          </p:cNvSpPr>
          <p:nvPr>
            <p:ph type="title"/>
          </p:nvPr>
        </p:nvSpPr>
        <p:spPr/>
        <p:txBody>
          <a:bodyPr/>
          <a:lstStyle/>
          <a:p>
            <a:r>
              <a:rPr lang="en-US" dirty="0"/>
              <a:t>Your first run of Python!</a:t>
            </a:r>
          </a:p>
        </p:txBody>
      </p:sp>
      <p:sp>
        <p:nvSpPr>
          <p:cNvPr id="3" name="Content Placeholder 2">
            <a:extLst>
              <a:ext uri="{FF2B5EF4-FFF2-40B4-BE49-F238E27FC236}">
                <a16:creationId xmlns:a16="http://schemas.microsoft.com/office/drawing/2014/main" id="{257D8DAA-AD38-49D3-9BFC-3BB2B1A9E249}"/>
              </a:ext>
            </a:extLst>
          </p:cNvPr>
          <p:cNvSpPr>
            <a:spLocks noGrp="1"/>
          </p:cNvSpPr>
          <p:nvPr>
            <p:ph sz="half" idx="1"/>
          </p:nvPr>
        </p:nvSpPr>
        <p:spPr>
          <a:xfrm>
            <a:off x="838200" y="1825625"/>
            <a:ext cx="5181600" cy="5122252"/>
          </a:xfrm>
        </p:spPr>
        <p:txBody>
          <a:bodyPr>
            <a:normAutofit/>
          </a:bodyPr>
          <a:lstStyle/>
          <a:p>
            <a:pPr marL="0" indent="0">
              <a:buNone/>
            </a:pPr>
            <a:r>
              <a:rPr lang="en-US" dirty="0"/>
              <a:t>Start Python by </a:t>
            </a:r>
            <a:r>
              <a:rPr lang="en-US" b="1" dirty="0"/>
              <a:t>typing</a:t>
            </a:r>
            <a:r>
              <a:rPr lang="en-US" dirty="0"/>
              <a:t> </a:t>
            </a:r>
            <a:r>
              <a:rPr lang="en-US" b="1" dirty="0"/>
              <a:t>one</a:t>
            </a:r>
            <a:r>
              <a:rPr lang="en-US" dirty="0"/>
              <a:t> of the following commands in the console, while in OS mode and press </a:t>
            </a:r>
            <a:r>
              <a:rPr lang="en-US" b="1" dirty="0"/>
              <a:t>Enter! </a:t>
            </a:r>
            <a:r>
              <a:rPr lang="en-US" i="1" dirty="0"/>
              <a:t>(Note: one of these should work, might vary depending on your machine!).</a:t>
            </a:r>
          </a:p>
          <a:p>
            <a:r>
              <a:rPr lang="en-US" b="1" dirty="0" err="1"/>
              <a:t>py</a:t>
            </a:r>
            <a:r>
              <a:rPr lang="en-US" b="1" dirty="0"/>
              <a:t> (most frequent one, works in my case)</a:t>
            </a:r>
          </a:p>
          <a:p>
            <a:r>
              <a:rPr lang="en-US" dirty="0"/>
              <a:t>py3</a:t>
            </a:r>
          </a:p>
          <a:p>
            <a:r>
              <a:rPr lang="en-US" dirty="0"/>
              <a:t>python</a:t>
            </a:r>
          </a:p>
          <a:p>
            <a:r>
              <a:rPr lang="en-US" dirty="0"/>
              <a:t>python3</a:t>
            </a:r>
          </a:p>
        </p:txBody>
      </p:sp>
      <p:pic>
        <p:nvPicPr>
          <p:cNvPr id="5" name="Picture 4">
            <a:extLst>
              <a:ext uri="{FF2B5EF4-FFF2-40B4-BE49-F238E27FC236}">
                <a16:creationId xmlns:a16="http://schemas.microsoft.com/office/drawing/2014/main" id="{1613514E-16BC-45AA-A63A-0040C0021F2C}"/>
              </a:ext>
            </a:extLst>
          </p:cNvPr>
          <p:cNvPicPr>
            <a:picLocks noChangeAspect="1"/>
          </p:cNvPicPr>
          <p:nvPr/>
        </p:nvPicPr>
        <p:blipFill rotWithShape="1">
          <a:blip r:embed="rId2"/>
          <a:srcRect l="50000" b="69026"/>
          <a:stretch/>
        </p:blipFill>
        <p:spPr>
          <a:xfrm>
            <a:off x="6330461" y="1434082"/>
            <a:ext cx="5746262" cy="1112417"/>
          </a:xfrm>
          <a:prstGeom prst="rect">
            <a:avLst/>
          </a:prstGeom>
        </p:spPr>
      </p:pic>
      <p:pic>
        <p:nvPicPr>
          <p:cNvPr id="4" name="Picture 3">
            <a:extLst>
              <a:ext uri="{FF2B5EF4-FFF2-40B4-BE49-F238E27FC236}">
                <a16:creationId xmlns:a16="http://schemas.microsoft.com/office/drawing/2014/main" id="{E2D1FB1F-1F00-496C-A9FD-2F8FD4F00774}"/>
              </a:ext>
            </a:extLst>
          </p:cNvPr>
          <p:cNvPicPr>
            <a:picLocks noChangeAspect="1"/>
          </p:cNvPicPr>
          <p:nvPr/>
        </p:nvPicPr>
        <p:blipFill rotWithShape="1">
          <a:blip r:embed="rId3"/>
          <a:srcRect l="50000" r="33815" b="56999"/>
          <a:stretch/>
        </p:blipFill>
        <p:spPr>
          <a:xfrm>
            <a:off x="7753836" y="4386751"/>
            <a:ext cx="2899509" cy="2407312"/>
          </a:xfrm>
          <a:prstGeom prst="rect">
            <a:avLst/>
          </a:prstGeom>
        </p:spPr>
      </p:pic>
      <p:sp>
        <p:nvSpPr>
          <p:cNvPr id="6" name="TextBox 5">
            <a:extLst>
              <a:ext uri="{FF2B5EF4-FFF2-40B4-BE49-F238E27FC236}">
                <a16:creationId xmlns:a16="http://schemas.microsoft.com/office/drawing/2014/main" id="{31E78A4C-B743-4BD1-B5ED-99B9476195EB}"/>
              </a:ext>
            </a:extLst>
          </p:cNvPr>
          <p:cNvSpPr txBox="1"/>
          <p:nvPr/>
        </p:nvSpPr>
        <p:spPr>
          <a:xfrm>
            <a:off x="6508260" y="2700568"/>
            <a:ext cx="5390663"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 exit the Python environment and go back to your OS console, simply type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quit()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while in Python mode and press enter.</a:t>
            </a:r>
          </a:p>
        </p:txBody>
      </p:sp>
    </p:spTree>
    <p:extLst>
      <p:ext uri="{BB962C8B-B14F-4D97-AF65-F5344CB8AC3E}">
        <p14:creationId xmlns:p14="http://schemas.microsoft.com/office/powerpoint/2010/main" val="1661056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8E5-20C5-44C2-A082-C2373F4A32CC}"/>
              </a:ext>
            </a:extLst>
          </p:cNvPr>
          <p:cNvSpPr>
            <a:spLocks noGrp="1"/>
          </p:cNvSpPr>
          <p:nvPr>
            <p:ph type="title"/>
          </p:nvPr>
        </p:nvSpPr>
        <p:spPr/>
        <p:txBody>
          <a:bodyPr/>
          <a:lstStyle/>
          <a:p>
            <a:r>
              <a:rPr lang="en-US" dirty="0"/>
              <a:t>Your first run of Python!</a:t>
            </a:r>
          </a:p>
        </p:txBody>
      </p:sp>
      <p:sp>
        <p:nvSpPr>
          <p:cNvPr id="3" name="Content Placeholder 2">
            <a:extLst>
              <a:ext uri="{FF2B5EF4-FFF2-40B4-BE49-F238E27FC236}">
                <a16:creationId xmlns:a16="http://schemas.microsoft.com/office/drawing/2014/main" id="{257D8DAA-AD38-49D3-9BFC-3BB2B1A9E249}"/>
              </a:ext>
            </a:extLst>
          </p:cNvPr>
          <p:cNvSpPr>
            <a:spLocks noGrp="1"/>
          </p:cNvSpPr>
          <p:nvPr>
            <p:ph sz="half" idx="1"/>
          </p:nvPr>
        </p:nvSpPr>
        <p:spPr>
          <a:xfrm>
            <a:off x="838200" y="1825625"/>
            <a:ext cx="5181600" cy="5122252"/>
          </a:xfrm>
        </p:spPr>
        <p:txBody>
          <a:bodyPr>
            <a:normAutofit/>
          </a:bodyPr>
          <a:lstStyle/>
          <a:p>
            <a:pPr marL="0" indent="0">
              <a:buNone/>
            </a:pPr>
            <a:r>
              <a:rPr lang="en-US" dirty="0"/>
              <a:t>Start Python by </a:t>
            </a:r>
            <a:r>
              <a:rPr lang="en-US" b="1" dirty="0"/>
              <a:t>typing</a:t>
            </a:r>
            <a:r>
              <a:rPr lang="en-US" dirty="0"/>
              <a:t> </a:t>
            </a:r>
            <a:r>
              <a:rPr lang="en-US" b="1" dirty="0"/>
              <a:t>one</a:t>
            </a:r>
            <a:r>
              <a:rPr lang="en-US" dirty="0"/>
              <a:t> of the following commands in the console, while in OS mode and press </a:t>
            </a:r>
            <a:r>
              <a:rPr lang="en-US" b="1" dirty="0"/>
              <a:t>Enter! </a:t>
            </a:r>
            <a:r>
              <a:rPr lang="en-US" i="1" dirty="0"/>
              <a:t>(Note: one of these should work, might vary depending on your machine!).</a:t>
            </a:r>
          </a:p>
          <a:p>
            <a:r>
              <a:rPr lang="en-US" b="1" dirty="0" err="1"/>
              <a:t>py</a:t>
            </a:r>
            <a:r>
              <a:rPr lang="en-US" b="1" dirty="0"/>
              <a:t> (most frequent one, works in my case)</a:t>
            </a:r>
          </a:p>
          <a:p>
            <a:r>
              <a:rPr lang="en-US" dirty="0"/>
              <a:t>py3</a:t>
            </a:r>
          </a:p>
          <a:p>
            <a:r>
              <a:rPr lang="en-US" dirty="0"/>
              <a:t>python</a:t>
            </a:r>
          </a:p>
          <a:p>
            <a:r>
              <a:rPr lang="en-US" dirty="0"/>
              <a:t>python3</a:t>
            </a:r>
          </a:p>
        </p:txBody>
      </p:sp>
      <p:pic>
        <p:nvPicPr>
          <p:cNvPr id="5" name="Picture 4">
            <a:extLst>
              <a:ext uri="{FF2B5EF4-FFF2-40B4-BE49-F238E27FC236}">
                <a16:creationId xmlns:a16="http://schemas.microsoft.com/office/drawing/2014/main" id="{1613514E-16BC-45AA-A63A-0040C0021F2C}"/>
              </a:ext>
            </a:extLst>
          </p:cNvPr>
          <p:cNvPicPr>
            <a:picLocks noChangeAspect="1"/>
          </p:cNvPicPr>
          <p:nvPr/>
        </p:nvPicPr>
        <p:blipFill rotWithShape="1">
          <a:blip r:embed="rId2"/>
          <a:srcRect l="50000" b="69026"/>
          <a:stretch/>
        </p:blipFill>
        <p:spPr>
          <a:xfrm>
            <a:off x="6330461" y="1434082"/>
            <a:ext cx="5746262" cy="1112417"/>
          </a:xfrm>
          <a:prstGeom prst="rect">
            <a:avLst/>
          </a:prstGeom>
        </p:spPr>
      </p:pic>
      <p:sp>
        <p:nvSpPr>
          <p:cNvPr id="6" name="TextBox 5">
            <a:extLst>
              <a:ext uri="{FF2B5EF4-FFF2-40B4-BE49-F238E27FC236}">
                <a16:creationId xmlns:a16="http://schemas.microsoft.com/office/drawing/2014/main" id="{31E78A4C-B743-4BD1-B5ED-99B9476195EB}"/>
              </a:ext>
            </a:extLst>
          </p:cNvPr>
          <p:cNvSpPr txBox="1"/>
          <p:nvPr/>
        </p:nvSpPr>
        <p:spPr>
          <a:xfrm>
            <a:off x="6508260" y="2700568"/>
            <a:ext cx="5390663" cy="39703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Important note: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Make sure this command started the correct version of Python (should be v3.X.something). Especially for MacOS users with a v2 and v3 installed!</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it starts v2, try another keyword until you find the right one to use!</a:t>
            </a:r>
          </a:p>
        </p:txBody>
      </p:sp>
    </p:spTree>
    <p:extLst>
      <p:ext uri="{BB962C8B-B14F-4D97-AF65-F5344CB8AC3E}">
        <p14:creationId xmlns:p14="http://schemas.microsoft.com/office/powerpoint/2010/main" val="703808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7E955-9A77-4739-8FD1-122C7B1B43DC}"/>
              </a:ext>
            </a:extLst>
          </p:cNvPr>
          <p:cNvSpPr>
            <a:spLocks noGrp="1"/>
          </p:cNvSpPr>
          <p:nvPr>
            <p:ph type="title"/>
          </p:nvPr>
        </p:nvSpPr>
        <p:spPr/>
        <p:txBody>
          <a:bodyPr/>
          <a:lstStyle/>
          <a:p>
            <a:r>
              <a:rPr lang="en-US" dirty="0"/>
              <a:t>Installing &amp; updating packages in Python</a:t>
            </a:r>
          </a:p>
        </p:txBody>
      </p:sp>
      <p:sp>
        <p:nvSpPr>
          <p:cNvPr id="4" name="Content Placeholder 3">
            <a:extLst>
              <a:ext uri="{FF2B5EF4-FFF2-40B4-BE49-F238E27FC236}">
                <a16:creationId xmlns:a16="http://schemas.microsoft.com/office/drawing/2014/main" id="{2723C3F4-EA1C-4D70-BA3A-D9D12CB3413E}"/>
              </a:ext>
            </a:extLst>
          </p:cNvPr>
          <p:cNvSpPr>
            <a:spLocks noGrp="1"/>
          </p:cNvSpPr>
          <p:nvPr>
            <p:ph sz="half" idx="1"/>
          </p:nvPr>
        </p:nvSpPr>
        <p:spPr>
          <a:xfrm>
            <a:off x="422031" y="1825624"/>
            <a:ext cx="5597769" cy="5032376"/>
          </a:xfrm>
        </p:spPr>
        <p:txBody>
          <a:bodyPr>
            <a:normAutofit/>
          </a:bodyPr>
          <a:lstStyle/>
          <a:p>
            <a:r>
              <a:rPr lang="en-US" dirty="0"/>
              <a:t>Next, let us install </a:t>
            </a:r>
            <a:r>
              <a:rPr lang="en-US" b="1" dirty="0"/>
              <a:t>packages</a:t>
            </a:r>
            <a:r>
              <a:rPr lang="en-US" dirty="0"/>
              <a:t>. (</a:t>
            </a:r>
            <a:r>
              <a:rPr lang="en-US" b="1" dirty="0"/>
              <a:t>Packages</a:t>
            </a:r>
            <a:r>
              <a:rPr lang="en-US" dirty="0"/>
              <a:t> are extra functionalities for Python.)</a:t>
            </a:r>
          </a:p>
          <a:p>
            <a:r>
              <a:rPr lang="en-US" dirty="0"/>
              <a:t>To do so, run the command in </a:t>
            </a:r>
            <a:r>
              <a:rPr lang="en-US" b="1" dirty="0">
                <a:solidFill>
                  <a:srgbClr val="FF0000"/>
                </a:solidFill>
              </a:rPr>
              <a:t>red</a:t>
            </a:r>
            <a:r>
              <a:rPr lang="en-US" dirty="0"/>
              <a:t>, below, in your console, while in the OS mode.</a:t>
            </a:r>
          </a:p>
          <a:p>
            <a:pPr marL="0" indent="0">
              <a:buNone/>
            </a:pPr>
            <a:r>
              <a:rPr lang="en-US" b="1" dirty="0"/>
              <a:t>Note: </a:t>
            </a:r>
            <a:r>
              <a:rPr lang="en-US" dirty="0"/>
              <a:t>if you are using the command </a:t>
            </a:r>
            <a:r>
              <a:rPr lang="en-US" b="1" dirty="0"/>
              <a:t>py3, python or python3 </a:t>
            </a:r>
            <a:r>
              <a:rPr lang="en-US" dirty="0"/>
              <a:t>instead of </a:t>
            </a:r>
            <a:r>
              <a:rPr lang="en-US" b="1" dirty="0" err="1"/>
              <a:t>py</a:t>
            </a:r>
            <a:r>
              <a:rPr lang="en-US" dirty="0"/>
              <a:t>, adjust accordingly!</a:t>
            </a:r>
          </a:p>
          <a:p>
            <a:pPr marL="0" indent="0">
              <a:buNone/>
            </a:pPr>
            <a:endParaRPr lang="en-US" dirty="0"/>
          </a:p>
        </p:txBody>
      </p:sp>
      <p:sp>
        <p:nvSpPr>
          <p:cNvPr id="7" name="TextBox 6">
            <a:extLst>
              <a:ext uri="{FF2B5EF4-FFF2-40B4-BE49-F238E27FC236}">
                <a16:creationId xmlns:a16="http://schemas.microsoft.com/office/drawing/2014/main" id="{D50C8EB1-8A22-4702-8D9D-7D2EA2582EDC}"/>
              </a:ext>
            </a:extLst>
          </p:cNvPr>
          <p:cNvSpPr txBox="1"/>
          <p:nvPr/>
        </p:nvSpPr>
        <p:spPr>
          <a:xfrm>
            <a:off x="6430107" y="2822451"/>
            <a:ext cx="5597769"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It shall run for a while, download and install a few libraries or Python…</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numpy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advanced math computation matplotlib for displays, and notebook, which we will use later on)</a:t>
            </a:r>
          </a:p>
        </p:txBody>
      </p:sp>
      <p:sp>
        <p:nvSpPr>
          <p:cNvPr id="3" name="TextBox 2">
            <a:extLst>
              <a:ext uri="{FF2B5EF4-FFF2-40B4-BE49-F238E27FC236}">
                <a16:creationId xmlns:a16="http://schemas.microsoft.com/office/drawing/2014/main" id="{B2AA67BD-13C4-A0D1-79EF-6B37C0B4818E}"/>
              </a:ext>
            </a:extLst>
          </p:cNvPr>
          <p:cNvSpPr txBox="1"/>
          <p:nvPr/>
        </p:nvSpPr>
        <p:spPr>
          <a:xfrm>
            <a:off x="1209368" y="5909187"/>
            <a:ext cx="99600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0000"/>
                </a:solidFill>
                <a:effectLst/>
                <a:uLnTx/>
                <a:uFillTx/>
                <a:latin typeface="Calibri" panose="020F0502020204030204"/>
                <a:ea typeface="+mn-ea"/>
                <a:cs typeface="+mn-cs"/>
              </a:rPr>
              <a:t>py</a:t>
            </a:r>
            <a:r>
              <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rPr>
              <a:t> –m pip install </a:t>
            </a:r>
            <a:r>
              <a:rPr kumimoji="0" lang="en-US" sz="3200" b="1" i="0" u="none" strike="noStrike" kern="1200" cap="none" spc="0" normalizeH="0" baseline="0" noProof="0" dirty="0" err="1">
                <a:ln>
                  <a:noFill/>
                </a:ln>
                <a:solidFill>
                  <a:srgbClr val="FF0000"/>
                </a:solidFill>
                <a:effectLst/>
                <a:uLnTx/>
                <a:uFillTx/>
                <a:latin typeface="Calibri" panose="020F0502020204030204"/>
                <a:ea typeface="+mn-ea"/>
                <a:cs typeface="+mn-cs"/>
              </a:rPr>
              <a:t>numpy</a:t>
            </a:r>
            <a:r>
              <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rPr>
              <a:t> notebook matplotlib</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C453FA0-26E6-BA9D-8E34-512DB2146486}"/>
              </a:ext>
            </a:extLst>
          </p:cNvPr>
          <p:cNvPicPr>
            <a:picLocks noChangeAspect="1"/>
          </p:cNvPicPr>
          <p:nvPr/>
        </p:nvPicPr>
        <p:blipFill>
          <a:blip r:embed="rId2"/>
          <a:stretch>
            <a:fillRect/>
          </a:stretch>
        </p:blipFill>
        <p:spPr>
          <a:xfrm>
            <a:off x="6092854" y="1932587"/>
            <a:ext cx="5966977" cy="525826"/>
          </a:xfrm>
          <a:prstGeom prst="rect">
            <a:avLst/>
          </a:prstGeom>
        </p:spPr>
      </p:pic>
    </p:spTree>
    <p:extLst>
      <p:ext uri="{BB962C8B-B14F-4D97-AF65-F5344CB8AC3E}">
        <p14:creationId xmlns:p14="http://schemas.microsoft.com/office/powerpoint/2010/main" val="2395521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406400" y="1825624"/>
            <a:ext cx="5613400" cy="5032375"/>
          </a:xfrm>
        </p:spPr>
        <p:txBody>
          <a:bodyPr>
            <a:normAutofit/>
          </a:bodyPr>
          <a:lstStyle/>
          <a:p>
            <a:pPr marL="0" indent="0">
              <a:buNone/>
            </a:pPr>
            <a:r>
              <a:rPr lang="en-US" b="1" dirty="0"/>
              <a:t>Definition (the “Hello World” program):</a:t>
            </a:r>
            <a:r>
              <a:rPr lang="en-US" dirty="0"/>
              <a:t> The </a:t>
            </a:r>
            <a:r>
              <a:rPr lang="en-US" b="1" dirty="0">
                <a:solidFill>
                  <a:srgbClr val="00B050"/>
                </a:solidFill>
              </a:rPr>
              <a:t>“Hello World” program</a:t>
            </a:r>
            <a:r>
              <a:rPr lang="en-US" dirty="0"/>
              <a:t> is a computer program that outputs or displays the message "Hello World!". It is often used as a </a:t>
            </a:r>
            <a:r>
              <a:rPr lang="en-US" b="1" dirty="0"/>
              <a:t>sanity</a:t>
            </a:r>
            <a:r>
              <a:rPr lang="en-US" dirty="0"/>
              <a:t> </a:t>
            </a:r>
            <a:r>
              <a:rPr lang="en-US" b="1" dirty="0"/>
              <a:t>test</a:t>
            </a:r>
            <a:r>
              <a:rPr lang="en-US" dirty="0"/>
              <a:t> to make sure that a computer language is correctly installed.</a:t>
            </a:r>
          </a:p>
          <a:p>
            <a:r>
              <a:rPr lang="en-US" dirty="0"/>
              <a:t>Start Python in a console, type </a:t>
            </a:r>
            <a:r>
              <a:rPr lang="en-US" b="1" dirty="0"/>
              <a:t>print(“Hello World!”)</a:t>
            </a:r>
            <a:r>
              <a:rPr lang="en-US" dirty="0"/>
              <a:t>, and submit by pressing Enter. It should display “Hello World!”.</a:t>
            </a:r>
            <a:endParaRPr lang="en-US" b="1" dirty="0"/>
          </a:p>
          <a:p>
            <a:pPr marL="0" indent="0">
              <a:buNone/>
            </a:pPr>
            <a:endParaRPr lang="en-US" dirty="0"/>
          </a:p>
        </p:txBody>
      </p:sp>
      <p:pic>
        <p:nvPicPr>
          <p:cNvPr id="11266" name="Picture 2" descr="Step 51: Learn to Say “Hello, World” ~ Thomas Guest">
            <a:extLst>
              <a:ext uri="{FF2B5EF4-FFF2-40B4-BE49-F238E27FC236}">
                <a16:creationId xmlns:a16="http://schemas.microsoft.com/office/drawing/2014/main" id="{8486DEC3-485E-4F65-807D-F76A799D8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455" y="3429000"/>
            <a:ext cx="5067267" cy="33400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F88DB8-5EFA-478E-B47A-70D17FDE6D0B}"/>
              </a:ext>
            </a:extLst>
          </p:cNvPr>
          <p:cNvPicPr>
            <a:picLocks noChangeAspect="1"/>
          </p:cNvPicPr>
          <p:nvPr/>
        </p:nvPicPr>
        <p:blipFill rotWithShape="1">
          <a:blip r:embed="rId3"/>
          <a:srcRect l="50000" r="30144" b="70051"/>
          <a:stretch/>
        </p:blipFill>
        <p:spPr>
          <a:xfrm>
            <a:off x="6374455" y="365125"/>
            <a:ext cx="5597999" cy="2638605"/>
          </a:xfrm>
          <a:prstGeom prst="rect">
            <a:avLst/>
          </a:prstGeom>
        </p:spPr>
      </p:pic>
    </p:spTree>
    <p:extLst>
      <p:ext uri="{BB962C8B-B14F-4D97-AF65-F5344CB8AC3E}">
        <p14:creationId xmlns:p14="http://schemas.microsoft.com/office/powerpoint/2010/main" val="1464081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lstStyle/>
              <a:p>
                <a:r>
                  <a:rPr lang="en-US" dirty="0"/>
                  <a:t>Assigning something to memory is done with the </a:t>
                </a:r>
                <a14:m>
                  <m:oMath xmlns:m="http://schemas.openxmlformats.org/officeDocument/2006/math">
                    <m:r>
                      <a:rPr lang="en-US" b="0" i="1" smtClean="0">
                        <a:solidFill>
                          <a:srgbClr val="00B050"/>
                        </a:solidFill>
                        <a:latin typeface="Cambria Math" panose="02040503050406030204" pitchFamily="18" charset="0"/>
                      </a:rPr>
                      <m:t>=</m:t>
                    </m:r>
                  </m:oMath>
                </a14:m>
                <a:r>
                  <a:rPr lang="en-US" dirty="0"/>
                  <a:t> sign.</a:t>
                </a:r>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1529"/>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EFD68090-F4F7-ABC2-48C1-A4F7748A5F2F}"/>
              </a:ext>
            </a:extLst>
          </p:cNvPr>
          <p:cNvPicPr>
            <a:picLocks noChangeAspect="1"/>
          </p:cNvPicPr>
          <p:nvPr/>
        </p:nvPicPr>
        <p:blipFill rotWithShape="1">
          <a:blip r:embed="rId3"/>
          <a:srcRect r="25833" b="59430"/>
          <a:stretch/>
        </p:blipFill>
        <p:spPr>
          <a:xfrm>
            <a:off x="678320" y="3055815"/>
            <a:ext cx="10925505" cy="3610708"/>
          </a:xfrm>
          <a:prstGeom prst="rect">
            <a:avLst/>
          </a:prstGeom>
        </p:spPr>
      </p:pic>
    </p:spTree>
    <p:extLst>
      <p:ext uri="{BB962C8B-B14F-4D97-AF65-F5344CB8AC3E}">
        <p14:creationId xmlns:p14="http://schemas.microsoft.com/office/powerpoint/2010/main" val="182141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lstStyle/>
              <a:p>
                <a:r>
                  <a:rPr lang="en-US" dirty="0"/>
                  <a:t>Assigning something to memory is done with the </a:t>
                </a:r>
                <a14:m>
                  <m:oMath xmlns:m="http://schemas.openxmlformats.org/officeDocument/2006/math">
                    <m:r>
                      <a:rPr lang="en-US" b="1" i="1" smtClean="0">
                        <a:solidFill>
                          <a:srgbClr val="00B050"/>
                        </a:solidFill>
                        <a:latin typeface="Cambria Math" panose="02040503050406030204" pitchFamily="18" charset="0"/>
                      </a:rPr>
                      <m:t>=</m:t>
                    </m:r>
                  </m:oMath>
                </a14:m>
                <a:r>
                  <a:rPr lang="en-US" dirty="0"/>
                  <a:t> sign.</a:t>
                </a:r>
              </a:p>
              <a:p>
                <a:r>
                  <a:rPr lang="en-US" dirty="0"/>
                  <a:t>(</a:t>
                </a:r>
                <a:r>
                  <a:rPr lang="en-US" b="1" dirty="0"/>
                  <a:t>Note: </a:t>
                </a:r>
                <a:r>
                  <a:rPr lang="en-US" dirty="0"/>
                  <a:t>The </a:t>
                </a:r>
                <a14:m>
                  <m:oMath xmlns:m="http://schemas.openxmlformats.org/officeDocument/2006/math">
                    <m:r>
                      <a:rPr lang="en-US" b="1" i="1" smtClean="0">
                        <a:solidFill>
                          <a:srgbClr val="00B050"/>
                        </a:solidFill>
                        <a:latin typeface="Cambria Math" panose="02040503050406030204" pitchFamily="18" charset="0"/>
                      </a:rPr>
                      <m:t>=</m:t>
                    </m:r>
                  </m:oMath>
                </a14:m>
                <a:r>
                  <a:rPr lang="en-US" dirty="0"/>
                  <a:t> sign does not have the same meaning as in mathematics.)</a:t>
                </a:r>
              </a:p>
              <a:p>
                <a:r>
                  <a:rPr lang="en-US" dirty="0"/>
                  <a:t>In computer science it means:</a:t>
                </a:r>
              </a:p>
              <a:p>
                <a:pPr lvl="1"/>
                <a:r>
                  <a:rPr lang="en-US" dirty="0"/>
                  <a:t>Assign what is on the right-hand side of the equal sign to memory.</a:t>
                </a:r>
              </a:p>
              <a:p>
                <a:pPr lvl="1"/>
                <a:r>
                  <a:rPr lang="en-US" dirty="0"/>
                  <a:t>The name of this element, called a </a:t>
                </a:r>
                <a:r>
                  <a:rPr lang="en-US" b="1" dirty="0">
                    <a:solidFill>
                      <a:srgbClr val="00B050"/>
                    </a:solidFill>
                  </a:rPr>
                  <a:t>variable</a:t>
                </a:r>
                <a:r>
                  <a:rPr lang="en-US" dirty="0"/>
                  <a:t>, consists of the text located on the left-hand side of the equal sign.</a:t>
                </a:r>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2000" b="-88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241EAA4E-D6D1-4DC5-B345-3B9D1E3D5721}"/>
              </a:ext>
            </a:extLst>
          </p:cNvPr>
          <p:cNvPicPr>
            <a:picLocks noChangeAspect="1"/>
          </p:cNvPicPr>
          <p:nvPr/>
        </p:nvPicPr>
        <p:blipFill rotWithShape="1">
          <a:blip r:embed="rId3"/>
          <a:srcRect r="71286" b="59430"/>
          <a:stretch/>
        </p:blipFill>
        <p:spPr>
          <a:xfrm>
            <a:off x="6271787" y="468923"/>
            <a:ext cx="5447393" cy="4650154"/>
          </a:xfrm>
          <a:prstGeom prst="rect">
            <a:avLst/>
          </a:prstGeom>
        </p:spPr>
      </p:pic>
    </p:spTree>
    <p:extLst>
      <p:ext uri="{BB962C8B-B14F-4D97-AF65-F5344CB8AC3E}">
        <p14:creationId xmlns:p14="http://schemas.microsoft.com/office/powerpoint/2010/main" val="2941331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normAutofit/>
              </a:bodyPr>
              <a:lstStyle/>
              <a:p>
                <a:r>
                  <a:rPr lang="en-US" dirty="0"/>
                  <a:t>Here, we have assigned the numerical value resulting from the operation </a:t>
                </a:r>
                <a14:m>
                  <m:oMath xmlns:m="http://schemas.openxmlformats.org/officeDocument/2006/math">
                    <m:r>
                      <a:rPr lang="en-US" b="1" i="1" dirty="0" smtClean="0">
                        <a:solidFill>
                          <a:srgbClr val="00B050"/>
                        </a:solidFill>
                        <a:latin typeface="Cambria Math" panose="02040503050406030204" pitchFamily="18" charset="0"/>
                      </a:rPr>
                      <m:t>𝟏𝟎</m:t>
                    </m:r>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𝟑</m:t>
                    </m:r>
                  </m:oMath>
                </a14:m>
                <a:r>
                  <a:rPr lang="en-US" dirty="0"/>
                  <a:t>, to a </a:t>
                </a:r>
                <a:r>
                  <a:rPr lang="en-US" b="1" dirty="0">
                    <a:solidFill>
                      <a:srgbClr val="00B050"/>
                    </a:solidFill>
                  </a:rPr>
                  <a:t>variable</a:t>
                </a:r>
                <a:r>
                  <a:rPr lang="en-US" dirty="0"/>
                  <a:t> named </a:t>
                </a:r>
                <a:r>
                  <a:rPr lang="en-US" b="1" dirty="0">
                    <a:solidFill>
                      <a:srgbClr val="00B050"/>
                    </a:solidFill>
                  </a:rPr>
                  <a:t>x</a:t>
                </a:r>
                <a:r>
                  <a:rPr lang="en-US" dirty="0"/>
                  <a:t>.</a:t>
                </a:r>
              </a:p>
              <a:p>
                <a:r>
                  <a:rPr lang="en-US" dirty="0"/>
                  <a:t>Later on, we can retrieve the value stored in the variable, and – for instance – ask the computer to display it on screen for us, with the </a:t>
                </a:r>
                <a:r>
                  <a:rPr lang="en-US" b="1" dirty="0">
                    <a:solidFill>
                      <a:srgbClr val="00B050"/>
                    </a:solidFill>
                  </a:rPr>
                  <a:t>print() </a:t>
                </a:r>
                <a:r>
                  <a:rPr lang="en-US" dirty="0"/>
                  <a:t>function.</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1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8D1F266-BA22-4FCC-0BEE-547B6F47008D}"/>
              </a:ext>
            </a:extLst>
          </p:cNvPr>
          <p:cNvPicPr>
            <a:picLocks noChangeAspect="1"/>
          </p:cNvPicPr>
          <p:nvPr/>
        </p:nvPicPr>
        <p:blipFill rotWithShape="1">
          <a:blip r:embed="rId3"/>
          <a:srcRect r="71286" b="59430"/>
          <a:stretch/>
        </p:blipFill>
        <p:spPr>
          <a:xfrm>
            <a:off x="6271787" y="468923"/>
            <a:ext cx="5447393" cy="4650154"/>
          </a:xfrm>
          <a:prstGeom prst="rect">
            <a:avLst/>
          </a:prstGeom>
        </p:spPr>
      </p:pic>
      <p:sp>
        <p:nvSpPr>
          <p:cNvPr id="8" name="Left Brace 7">
            <a:extLst>
              <a:ext uri="{FF2B5EF4-FFF2-40B4-BE49-F238E27FC236}">
                <a16:creationId xmlns:a16="http://schemas.microsoft.com/office/drawing/2014/main" id="{FF4BDF35-6F45-0CF5-2889-BD1C80B34A57}"/>
              </a:ext>
            </a:extLst>
          </p:cNvPr>
          <p:cNvSpPr/>
          <p:nvPr/>
        </p:nvSpPr>
        <p:spPr>
          <a:xfrm>
            <a:off x="6003193" y="2641600"/>
            <a:ext cx="285201" cy="984738"/>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440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normAutofit/>
              </a:bodyPr>
              <a:lstStyle/>
              <a:p>
                <a:r>
                  <a:rPr lang="en-US" b="1" dirty="0">
                    <a:solidFill>
                      <a:srgbClr val="00B050"/>
                    </a:solidFill>
                  </a:rPr>
                  <a:t>Here</a:t>
                </a:r>
                <a:r>
                  <a:rPr lang="en-US" dirty="0"/>
                  <a:t>, we have assigned the numerical value resulting from the operation </a:t>
                </a:r>
                <a14:m>
                  <m:oMath xmlns:m="http://schemas.openxmlformats.org/officeDocument/2006/math">
                    <m:r>
                      <a:rPr lang="en-US" b="1" i="1" dirty="0" smtClean="0">
                        <a:solidFill>
                          <a:srgbClr val="00B050"/>
                        </a:solidFill>
                        <a:latin typeface="Cambria Math" panose="02040503050406030204" pitchFamily="18" charset="0"/>
                      </a:rPr>
                      <m:t>𝟏𝟎</m:t>
                    </m:r>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𝟑</m:t>
                    </m:r>
                  </m:oMath>
                </a14:m>
                <a:r>
                  <a:rPr lang="en-US" dirty="0"/>
                  <a:t>, to a </a:t>
                </a:r>
                <a:r>
                  <a:rPr lang="en-US" b="1" dirty="0">
                    <a:solidFill>
                      <a:srgbClr val="00B050"/>
                    </a:solidFill>
                  </a:rPr>
                  <a:t>variable</a:t>
                </a:r>
                <a:r>
                  <a:rPr lang="en-US" dirty="0"/>
                  <a:t> named </a:t>
                </a:r>
                <a:r>
                  <a:rPr lang="en-US" b="1" dirty="0">
                    <a:solidFill>
                      <a:srgbClr val="00B050"/>
                    </a:solidFill>
                  </a:rPr>
                  <a:t>x</a:t>
                </a:r>
                <a:r>
                  <a:rPr lang="en-US" dirty="0"/>
                  <a:t>.</a:t>
                </a:r>
              </a:p>
              <a:p>
                <a:r>
                  <a:rPr lang="en-US" dirty="0"/>
                  <a:t>Later on, we can retrieve the value stored in the variable, and – for instance – ask the computer to display it on screen for us, with the </a:t>
                </a:r>
                <a:r>
                  <a:rPr lang="en-US" b="1" dirty="0">
                    <a:solidFill>
                      <a:srgbClr val="00B050"/>
                    </a:solidFill>
                  </a:rPr>
                  <a:t>print() </a:t>
                </a:r>
                <a:r>
                  <a:rPr lang="en-US" dirty="0"/>
                  <a:t>function.</a:t>
                </a:r>
              </a:p>
              <a:p>
                <a:r>
                  <a:rPr lang="en-US" dirty="0"/>
                  <a:t>Or even reuse it in </a:t>
                </a:r>
                <a:r>
                  <a:rPr lang="en-US" b="1" dirty="0">
                    <a:solidFill>
                      <a:srgbClr val="7030A0"/>
                    </a:solidFill>
                  </a:rPr>
                  <a:t>other calculations!</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1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8D1F266-BA22-4FCC-0BEE-547B6F47008D}"/>
              </a:ext>
            </a:extLst>
          </p:cNvPr>
          <p:cNvPicPr>
            <a:picLocks noChangeAspect="1"/>
          </p:cNvPicPr>
          <p:nvPr/>
        </p:nvPicPr>
        <p:blipFill rotWithShape="1">
          <a:blip r:embed="rId3"/>
          <a:srcRect r="71286" b="59430"/>
          <a:stretch/>
        </p:blipFill>
        <p:spPr>
          <a:xfrm>
            <a:off x="6271787" y="468923"/>
            <a:ext cx="5447393" cy="4650154"/>
          </a:xfrm>
          <a:prstGeom prst="rect">
            <a:avLst/>
          </a:prstGeom>
        </p:spPr>
      </p:pic>
      <p:sp>
        <p:nvSpPr>
          <p:cNvPr id="9" name="Left Brace 8">
            <a:extLst>
              <a:ext uri="{FF2B5EF4-FFF2-40B4-BE49-F238E27FC236}">
                <a16:creationId xmlns:a16="http://schemas.microsoft.com/office/drawing/2014/main" id="{F29369F2-9753-5953-570F-A7BF13D9429E}"/>
              </a:ext>
            </a:extLst>
          </p:cNvPr>
          <p:cNvSpPr/>
          <p:nvPr/>
        </p:nvSpPr>
        <p:spPr>
          <a:xfrm>
            <a:off x="6003193" y="3669323"/>
            <a:ext cx="285201" cy="984738"/>
          </a:xfrm>
          <a:prstGeom prst="lef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447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6E6DE6-6F35-7D17-C213-2A81FCF3C4E9}"/>
              </a:ext>
            </a:extLst>
          </p:cNvPr>
          <p:cNvPicPr>
            <a:picLocks noChangeAspect="1"/>
          </p:cNvPicPr>
          <p:nvPr/>
        </p:nvPicPr>
        <p:blipFill rotWithShape="1">
          <a:blip r:embed="rId2"/>
          <a:srcRect r="71286" b="59430"/>
          <a:stretch/>
        </p:blipFill>
        <p:spPr>
          <a:xfrm>
            <a:off x="6271787" y="468923"/>
            <a:ext cx="5447393" cy="4650154"/>
          </a:xfrm>
          <a:prstGeom prst="rect">
            <a:avLst/>
          </a:prstGeom>
        </p:spPr>
      </p:pic>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normAutofit/>
              </a:bodyPr>
              <a:lstStyle/>
              <a:p>
                <a:r>
                  <a:rPr lang="en-US" b="1" dirty="0">
                    <a:solidFill>
                      <a:srgbClr val="00B050"/>
                    </a:solidFill>
                  </a:rPr>
                  <a:t>Here</a:t>
                </a:r>
                <a:r>
                  <a:rPr lang="en-US" dirty="0"/>
                  <a:t>, we have assigned the numerical value resulting from the operation </a:t>
                </a:r>
                <a14:m>
                  <m:oMath xmlns:m="http://schemas.openxmlformats.org/officeDocument/2006/math">
                    <m:r>
                      <a:rPr lang="en-US" b="1" i="1" dirty="0">
                        <a:solidFill>
                          <a:srgbClr val="00B050"/>
                        </a:solidFill>
                        <a:latin typeface="Cambria Math" panose="02040503050406030204" pitchFamily="18" charset="0"/>
                      </a:rPr>
                      <m:t>𝟏𝟎</m:t>
                    </m:r>
                    <m:r>
                      <a:rPr lang="en-US" b="1" i="1" dirty="0">
                        <a:solidFill>
                          <a:srgbClr val="00B050"/>
                        </a:solidFill>
                        <a:latin typeface="Cambria Math" panose="02040503050406030204" pitchFamily="18" charset="0"/>
                      </a:rPr>
                      <m:t>+</m:t>
                    </m:r>
                    <m:r>
                      <a:rPr lang="en-US" b="1" i="1" dirty="0">
                        <a:solidFill>
                          <a:srgbClr val="00B050"/>
                        </a:solidFill>
                        <a:latin typeface="Cambria Math" panose="02040503050406030204" pitchFamily="18" charset="0"/>
                      </a:rPr>
                      <m:t>𝟑</m:t>
                    </m:r>
                  </m:oMath>
                </a14:m>
                <a:r>
                  <a:rPr lang="en-US" dirty="0"/>
                  <a:t>, to a </a:t>
                </a:r>
                <a:r>
                  <a:rPr lang="en-US" b="1" dirty="0">
                    <a:solidFill>
                      <a:srgbClr val="00B050"/>
                    </a:solidFill>
                  </a:rPr>
                  <a:t>variable</a:t>
                </a:r>
                <a:r>
                  <a:rPr lang="en-US" dirty="0"/>
                  <a:t> named </a:t>
                </a:r>
                <a:r>
                  <a:rPr lang="en-US" b="1" dirty="0">
                    <a:solidFill>
                      <a:srgbClr val="00B050"/>
                    </a:solidFill>
                  </a:rPr>
                  <a:t>x</a:t>
                </a:r>
                <a:r>
                  <a:rPr lang="en-US" dirty="0"/>
                  <a:t>.</a:t>
                </a:r>
              </a:p>
              <a:p>
                <a:r>
                  <a:rPr lang="en-US" dirty="0"/>
                  <a:t>Later on, we can retrieve the value stored in the variable, and – for instance – ask the computer to display it on screen for us, with the </a:t>
                </a:r>
                <a:r>
                  <a:rPr lang="en-US" b="1" dirty="0">
                    <a:solidFill>
                      <a:srgbClr val="00B050"/>
                    </a:solidFill>
                  </a:rPr>
                  <a:t>print() </a:t>
                </a:r>
                <a:r>
                  <a:rPr lang="en-US" dirty="0"/>
                  <a:t>function.</a:t>
                </a:r>
              </a:p>
              <a:p>
                <a:r>
                  <a:rPr lang="en-US" dirty="0"/>
                  <a:t>Or even reuse it in </a:t>
                </a:r>
                <a:r>
                  <a:rPr lang="en-US" b="1" dirty="0">
                    <a:solidFill>
                      <a:srgbClr val="7030A0"/>
                    </a:solidFill>
                  </a:rPr>
                  <a:t>other calculations!</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3"/>
                <a:stretch>
                  <a:fillRect l="-2118" t="-2013" r="-1529"/>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2A88B97-3875-4DB0-8640-63AAAD481A97}"/>
              </a:ext>
            </a:extLst>
          </p:cNvPr>
          <p:cNvSpPr txBox="1"/>
          <p:nvPr/>
        </p:nvSpPr>
        <p:spPr>
          <a:xfrm>
            <a:off x="6557107" y="5105644"/>
            <a:ext cx="5257752"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Important: these commands executed in the background but showed nothing in the console!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Need to explicitly ask for a print()!</a:t>
            </a:r>
          </a:p>
        </p:txBody>
      </p:sp>
      <p:sp>
        <p:nvSpPr>
          <p:cNvPr id="11" name="Freeform: Shape 10">
            <a:extLst>
              <a:ext uri="{FF2B5EF4-FFF2-40B4-BE49-F238E27FC236}">
                <a16:creationId xmlns:a16="http://schemas.microsoft.com/office/drawing/2014/main" id="{83B788A7-653F-47CC-86D4-1176091F63A1}"/>
              </a:ext>
            </a:extLst>
          </p:cNvPr>
          <p:cNvSpPr/>
          <p:nvPr/>
        </p:nvSpPr>
        <p:spPr>
          <a:xfrm>
            <a:off x="9128369" y="2790092"/>
            <a:ext cx="2620891" cy="2328985"/>
          </a:xfrm>
          <a:custGeom>
            <a:avLst/>
            <a:gdLst>
              <a:gd name="connsiteX0" fmla="*/ 0 w 2370798"/>
              <a:gd name="connsiteY0" fmla="*/ 0 h 2219569"/>
              <a:gd name="connsiteX1" fmla="*/ 2328984 w 2370798"/>
              <a:gd name="connsiteY1" fmla="*/ 844061 h 2219569"/>
              <a:gd name="connsiteX2" fmla="*/ 1273907 w 2370798"/>
              <a:gd name="connsiteY2" fmla="*/ 2219569 h 2219569"/>
            </a:gdLst>
            <a:ahLst/>
            <a:cxnLst>
              <a:cxn ang="0">
                <a:pos x="connsiteX0" y="connsiteY0"/>
              </a:cxn>
              <a:cxn ang="0">
                <a:pos x="connsiteX1" y="connsiteY1"/>
              </a:cxn>
              <a:cxn ang="0">
                <a:pos x="connsiteX2" y="connsiteY2"/>
              </a:cxn>
            </a:cxnLst>
            <a:rect l="l" t="t" r="r" b="b"/>
            <a:pathLst>
              <a:path w="2370798" h="2219569">
                <a:moveTo>
                  <a:pt x="0" y="0"/>
                </a:moveTo>
                <a:cubicBezTo>
                  <a:pt x="1058333" y="237066"/>
                  <a:pt x="2116666" y="474133"/>
                  <a:pt x="2328984" y="844061"/>
                </a:cubicBezTo>
                <a:cubicBezTo>
                  <a:pt x="2541302" y="1213989"/>
                  <a:pt x="1907604" y="1716779"/>
                  <a:pt x="1273907" y="2219569"/>
                </a:cubicBezTo>
              </a:path>
            </a:pathLst>
          </a:custGeom>
          <a:noFill/>
          <a:ln w="76200">
            <a:solidFill>
              <a:schemeClr val="accent2"/>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693F01C-E358-FE33-0A30-53E75D717DDF}"/>
              </a:ext>
            </a:extLst>
          </p:cNvPr>
          <p:cNvSpPr/>
          <p:nvPr/>
        </p:nvSpPr>
        <p:spPr>
          <a:xfrm>
            <a:off x="8581292" y="3793514"/>
            <a:ext cx="2446216" cy="1325563"/>
          </a:xfrm>
          <a:custGeom>
            <a:avLst/>
            <a:gdLst>
              <a:gd name="connsiteX0" fmla="*/ 0 w 2370798"/>
              <a:gd name="connsiteY0" fmla="*/ 0 h 2219569"/>
              <a:gd name="connsiteX1" fmla="*/ 2328984 w 2370798"/>
              <a:gd name="connsiteY1" fmla="*/ 844061 h 2219569"/>
              <a:gd name="connsiteX2" fmla="*/ 1273907 w 2370798"/>
              <a:gd name="connsiteY2" fmla="*/ 2219569 h 2219569"/>
            </a:gdLst>
            <a:ahLst/>
            <a:cxnLst>
              <a:cxn ang="0">
                <a:pos x="connsiteX0" y="connsiteY0"/>
              </a:cxn>
              <a:cxn ang="0">
                <a:pos x="connsiteX1" y="connsiteY1"/>
              </a:cxn>
              <a:cxn ang="0">
                <a:pos x="connsiteX2" y="connsiteY2"/>
              </a:cxn>
            </a:cxnLst>
            <a:rect l="l" t="t" r="r" b="b"/>
            <a:pathLst>
              <a:path w="2370798" h="2219569">
                <a:moveTo>
                  <a:pt x="0" y="0"/>
                </a:moveTo>
                <a:cubicBezTo>
                  <a:pt x="1058333" y="237066"/>
                  <a:pt x="2116666" y="474133"/>
                  <a:pt x="2328984" y="844061"/>
                </a:cubicBezTo>
                <a:cubicBezTo>
                  <a:pt x="2541302" y="1213989"/>
                  <a:pt x="1907604" y="1716779"/>
                  <a:pt x="1273907" y="2219569"/>
                </a:cubicBezTo>
              </a:path>
            </a:pathLst>
          </a:custGeom>
          <a:noFill/>
          <a:ln w="76200">
            <a:solidFill>
              <a:schemeClr val="accent2"/>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840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199" y="1825625"/>
                <a:ext cx="6063343" cy="4840898"/>
              </a:xfrm>
            </p:spPr>
            <p:txBody>
              <a:bodyPr>
                <a:normAutofit/>
              </a:bodyPr>
              <a:lstStyle/>
              <a:p>
                <a:pPr marL="0" indent="0">
                  <a:buNone/>
                </a:pPr>
                <a:r>
                  <a:rPr lang="en-US" dirty="0"/>
                  <a:t>Assigning something to memory is done with the </a:t>
                </a:r>
                <a14:m>
                  <m:oMath xmlns:m="http://schemas.openxmlformats.org/officeDocument/2006/math">
                    <m:r>
                      <a:rPr lang="en-US" b="1" i="1">
                        <a:solidFill>
                          <a:srgbClr val="00B050"/>
                        </a:solidFill>
                        <a:latin typeface="Cambria Math" panose="02040503050406030204" pitchFamily="18" charset="0"/>
                      </a:rPr>
                      <m:t>=</m:t>
                    </m:r>
                  </m:oMath>
                </a14:m>
                <a:r>
                  <a:rPr lang="en-US" dirty="0"/>
                  <a:t> sign.</a:t>
                </a:r>
              </a:p>
              <a:p>
                <a:pPr marL="0" indent="0">
                  <a:buNone/>
                </a:pPr>
                <a:r>
                  <a:rPr lang="en-US" dirty="0">
                    <a:solidFill>
                      <a:srgbClr val="FF0000"/>
                    </a:solidFill>
                  </a:rPr>
                  <a:t>(</a:t>
                </a:r>
                <a:r>
                  <a:rPr lang="en-US" b="1" dirty="0">
                    <a:solidFill>
                      <a:srgbClr val="FF0000"/>
                    </a:solidFill>
                  </a:rPr>
                  <a:t>Important</a:t>
                </a:r>
                <a:r>
                  <a:rPr lang="en-US" dirty="0">
                    <a:solidFill>
                      <a:srgbClr val="FF0000"/>
                    </a:solidFill>
                  </a:rPr>
                  <a:t> </a:t>
                </a:r>
                <a:r>
                  <a:rPr lang="en-US" b="1" dirty="0">
                    <a:solidFill>
                      <a:srgbClr val="FF0000"/>
                    </a:solidFill>
                  </a:rPr>
                  <a:t>Note: </a:t>
                </a:r>
                <a:r>
                  <a:rPr lang="en-US" dirty="0">
                    <a:solidFill>
                      <a:srgbClr val="FF0000"/>
                    </a:solidFill>
                  </a:rPr>
                  <a:t>The </a:t>
                </a:r>
                <a14:m>
                  <m:oMath xmlns:m="http://schemas.openxmlformats.org/officeDocument/2006/math">
                    <m:r>
                      <a:rPr lang="en-US" b="1" i="1">
                        <a:solidFill>
                          <a:srgbClr val="FF0000"/>
                        </a:solidFill>
                        <a:latin typeface="Cambria Math" panose="02040503050406030204" pitchFamily="18" charset="0"/>
                      </a:rPr>
                      <m:t>=</m:t>
                    </m:r>
                  </m:oMath>
                </a14:m>
                <a:r>
                  <a:rPr lang="en-US" dirty="0">
                    <a:solidFill>
                      <a:srgbClr val="FF0000"/>
                    </a:solidFill>
                  </a:rPr>
                  <a:t> sign does not have the same meaning as in mathematics.)</a:t>
                </a:r>
              </a:p>
              <a:p>
                <a:pPr marL="0" indent="0">
                  <a:buNone/>
                </a:pPr>
                <a:r>
                  <a:rPr lang="en-US" dirty="0"/>
                  <a:t>In computer science it means:</a:t>
                </a:r>
              </a:p>
              <a:p>
                <a:r>
                  <a:rPr lang="en-US" dirty="0"/>
                  <a:t>Assign what is on the right-hand side of the equal sign to memory.</a:t>
                </a:r>
              </a:p>
              <a:p>
                <a:r>
                  <a:rPr lang="en-US" dirty="0"/>
                  <a:t>The name of this element, called a </a:t>
                </a:r>
                <a:r>
                  <a:rPr lang="en-US" b="1" dirty="0">
                    <a:solidFill>
                      <a:srgbClr val="00B050"/>
                    </a:solidFill>
                  </a:rPr>
                  <a:t>variable</a:t>
                </a:r>
                <a:r>
                  <a:rPr lang="en-US" dirty="0"/>
                  <a:t>, consists of the text on the left-hand side of the equal sign.</a:t>
                </a:r>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199" y="1825625"/>
                <a:ext cx="6063343" cy="4840898"/>
              </a:xfrm>
              <a:blipFill>
                <a:blip r:embed="rId2"/>
                <a:stretch>
                  <a:fillRect l="-2010" t="-2013" r="-1508" b="-314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64F139CD-E92B-CC79-1F34-EC027C851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456" y="228600"/>
            <a:ext cx="4420336" cy="5521569"/>
          </a:xfrm>
          <a:prstGeom prst="rect">
            <a:avLst/>
          </a:prstGeom>
        </p:spPr>
      </p:pic>
      <p:sp>
        <p:nvSpPr>
          <p:cNvPr id="7" name="TextBox 6">
            <a:extLst>
              <a:ext uri="{FF2B5EF4-FFF2-40B4-BE49-F238E27FC236}">
                <a16:creationId xmlns:a16="http://schemas.microsoft.com/office/drawing/2014/main" id="{F1FCDF7B-A6C2-41C2-3790-9BAC0FFCEF96}"/>
              </a:ext>
            </a:extLst>
          </p:cNvPr>
          <p:cNvSpPr txBox="1"/>
          <p:nvPr/>
        </p:nvSpPr>
        <p:spPr>
          <a:xfrm>
            <a:off x="7071013" y="5835526"/>
            <a:ext cx="478322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An important note on the use of the equal sign in computer science.</a:t>
            </a:r>
            <a:endParaRPr kumimoji="0" lang="en-GB"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274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D2EB75-F9E5-B84F-F328-E6C837819338}"/>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7BD95777-7F17-FFD3-7811-4A1E1F9BEA70}"/>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12FA9794-DD55-F5EB-FF17-856F063077F7}"/>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2F6FCE3C-B642-2CA3-2A38-EB7A7AA17418}"/>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22CE4310-1C63-8C8D-D953-5A59737407A5}"/>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is programming anyway? Use your own words!</a:t>
            </a:r>
          </a:p>
        </p:txBody>
      </p:sp>
      <p:sp>
        <p:nvSpPr>
          <p:cNvPr id="10" name="Rectangle 9">
            <a:extLst>
              <a:ext uri="{FF2B5EF4-FFF2-40B4-BE49-F238E27FC236}">
                <a16:creationId xmlns:a16="http://schemas.microsoft.com/office/drawing/2014/main" id="{5911DAA5-C8E2-04C5-4CBC-96B99210090A}"/>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026905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8C0-D1F8-4C54-8259-8A8951ACEFA5}"/>
              </a:ext>
            </a:extLst>
          </p:cNvPr>
          <p:cNvSpPr>
            <a:spLocks noGrp="1"/>
          </p:cNvSpPr>
          <p:nvPr>
            <p:ph type="title"/>
          </p:nvPr>
        </p:nvSpPr>
        <p:spPr/>
        <p:txBody>
          <a:bodyPr/>
          <a:lstStyle/>
          <a:p>
            <a:r>
              <a:rPr lang="en-US" dirty="0"/>
              <a:t>Matt’s Great advice (First of many)</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838200" y="1825625"/>
            <a:ext cx="5181600" cy="3957760"/>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the </a:t>
            </a:r>
            <a:r>
              <a:rPr lang="en-US" sz="2400" b="1" dirty="0">
                <a:solidFill>
                  <a:srgbClr val="00B050"/>
                </a:solidFill>
              </a:rPr>
              <a:t>print() </a:t>
            </a:r>
            <a:r>
              <a:rPr lang="en-US" sz="2400" b="1" dirty="0"/>
              <a:t>function in Python.</a:t>
            </a:r>
          </a:p>
          <a:p>
            <a:pPr marL="0" indent="0">
              <a:buNone/>
            </a:pPr>
            <a:r>
              <a:rPr lang="en-US" sz="2400" dirty="0"/>
              <a:t>The </a:t>
            </a:r>
            <a:r>
              <a:rPr lang="en-US" sz="2400" b="1" dirty="0">
                <a:solidFill>
                  <a:srgbClr val="00B050"/>
                </a:solidFill>
              </a:rPr>
              <a:t>print() </a:t>
            </a:r>
            <a:r>
              <a:rPr lang="en-US" sz="2400" dirty="0"/>
              <a:t>function is the most important Python function.</a:t>
            </a:r>
          </a:p>
          <a:p>
            <a:pPr marL="0" indent="0">
              <a:buNone/>
            </a:pPr>
            <a:r>
              <a:rPr lang="en-US" sz="2400" dirty="0"/>
              <a:t>It is </a:t>
            </a:r>
            <a:r>
              <a:rPr lang="en-US" sz="2400" b="1" u="sng" dirty="0"/>
              <a:t>only</a:t>
            </a:r>
            <a:r>
              <a:rPr lang="en-US" sz="2400" u="sng" dirty="0"/>
              <a:t> </a:t>
            </a:r>
            <a:r>
              <a:rPr lang="en-US" sz="2400" b="1" u="sng" dirty="0"/>
              <a:t>way</a:t>
            </a:r>
            <a:r>
              <a:rPr lang="en-US" sz="2400" dirty="0"/>
              <a:t> for you to check what is being computed and stored in memory at any given time.</a:t>
            </a:r>
          </a:p>
          <a:p>
            <a:pPr marL="0" indent="0">
              <a:buNone/>
            </a:pPr>
            <a:endParaRPr lang="en-US" sz="2400" b="1" dirty="0"/>
          </a:p>
          <a:p>
            <a:pPr marL="0" indent="0">
              <a:buNone/>
            </a:pPr>
            <a:r>
              <a:rPr lang="en-US" sz="2400" b="1" dirty="0"/>
              <a:t>Use it and abuse it</a:t>
            </a:r>
            <a:r>
              <a:rPr lang="en-US" sz="2400" dirty="0"/>
              <a:t>, to check what your program is doing!</a:t>
            </a:r>
          </a:p>
        </p:txBody>
      </p:sp>
      <p:pic>
        <p:nvPicPr>
          <p:cNvPr id="6" name="Picture 5" descr="A picture containing person, indoor, table, woman&#10;&#10;Description automatically generated">
            <a:extLst>
              <a:ext uri="{FF2B5EF4-FFF2-40B4-BE49-F238E27FC236}">
                <a16:creationId xmlns:a16="http://schemas.microsoft.com/office/drawing/2014/main" id="{4A1AC731-77A5-4D95-A7CC-C8B7A312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Tree>
    <p:extLst>
      <p:ext uri="{BB962C8B-B14F-4D97-AF65-F5344CB8AC3E}">
        <p14:creationId xmlns:p14="http://schemas.microsoft.com/office/powerpoint/2010/main" val="1742061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9F71-E736-46AA-BA9E-8A8B879DCA2B}"/>
              </a:ext>
            </a:extLst>
          </p:cNvPr>
          <p:cNvSpPr>
            <a:spLocks noGrp="1"/>
          </p:cNvSpPr>
          <p:nvPr>
            <p:ph type="title"/>
          </p:nvPr>
        </p:nvSpPr>
        <p:spPr/>
        <p:txBody>
          <a:bodyPr/>
          <a:lstStyle/>
          <a:p>
            <a:r>
              <a:rPr lang="en-US" dirty="0"/>
              <a:t>Executing a .</a:t>
            </a:r>
            <a:r>
              <a:rPr lang="en-US" dirty="0" err="1"/>
              <a:t>py</a:t>
            </a:r>
            <a:r>
              <a:rPr lang="en-US" dirty="0"/>
              <a:t> file in console mode</a:t>
            </a:r>
          </a:p>
        </p:txBody>
      </p:sp>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838200" y="1825624"/>
            <a:ext cx="5344886" cy="4856529"/>
          </a:xfrm>
        </p:spPr>
        <p:txBody>
          <a:bodyPr/>
          <a:lstStyle/>
          <a:p>
            <a:pPr marL="0" indent="0">
              <a:buNone/>
            </a:pPr>
            <a:r>
              <a:rPr lang="en-US" dirty="0"/>
              <a:t>You should have downloaded a few files along with the lecture notes/slides we are currently using.</a:t>
            </a:r>
          </a:p>
          <a:p>
            <a:r>
              <a:rPr lang="en-US" dirty="0"/>
              <a:t>More specifically, we will now use the </a:t>
            </a:r>
            <a:r>
              <a:rPr lang="en-US" b="1" dirty="0"/>
              <a:t>first_program.py </a:t>
            </a:r>
            <a:r>
              <a:rPr lang="en-US" dirty="0"/>
              <a:t>file, located in the “Code files” folder.</a:t>
            </a:r>
          </a:p>
          <a:p>
            <a:r>
              <a:rPr lang="en-US" dirty="0"/>
              <a:t>Identify where you downloaded and stored your </a:t>
            </a:r>
            <a:r>
              <a:rPr lang="en-US" b="1" dirty="0"/>
              <a:t>first_program.py </a:t>
            </a:r>
            <a:r>
              <a:rPr lang="en-US" dirty="0"/>
              <a:t>file. We need to know where it is currently located, before moving to the next slide.</a:t>
            </a:r>
          </a:p>
        </p:txBody>
      </p:sp>
    </p:spTree>
    <p:extLst>
      <p:ext uri="{BB962C8B-B14F-4D97-AF65-F5344CB8AC3E}">
        <p14:creationId xmlns:p14="http://schemas.microsoft.com/office/powerpoint/2010/main" val="2262271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9F71-E736-46AA-BA9E-8A8B879DCA2B}"/>
              </a:ext>
            </a:extLst>
          </p:cNvPr>
          <p:cNvSpPr>
            <a:spLocks noGrp="1"/>
          </p:cNvSpPr>
          <p:nvPr>
            <p:ph type="title"/>
          </p:nvPr>
        </p:nvSpPr>
        <p:spPr/>
        <p:txBody>
          <a:bodyPr/>
          <a:lstStyle/>
          <a:p>
            <a:r>
              <a:rPr lang="en-US" dirty="0"/>
              <a:t>Executing a .</a:t>
            </a:r>
            <a:r>
              <a:rPr lang="en-US" dirty="0" err="1"/>
              <a:t>py</a:t>
            </a:r>
            <a:r>
              <a:rPr lang="en-US" dirty="0"/>
              <a:t> file in console mode</a:t>
            </a:r>
          </a:p>
        </p:txBody>
      </p:sp>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838200" y="1825624"/>
            <a:ext cx="5181600" cy="4856529"/>
          </a:xfrm>
        </p:spPr>
        <p:txBody>
          <a:bodyPr/>
          <a:lstStyle/>
          <a:p>
            <a:pPr marL="0" indent="0">
              <a:buNone/>
            </a:pPr>
            <a:r>
              <a:rPr lang="en-US" b="1" dirty="0"/>
              <a:t>Command (</a:t>
            </a:r>
            <a:r>
              <a:rPr lang="en-US" b="1" dirty="0" err="1">
                <a:solidFill>
                  <a:srgbClr val="00B050"/>
                </a:solidFill>
              </a:rPr>
              <a:t>dir</a:t>
            </a:r>
            <a:r>
              <a:rPr lang="en-US" b="1" dirty="0">
                <a:solidFill>
                  <a:srgbClr val="00B050"/>
                </a:solidFill>
              </a:rPr>
              <a:t>/ls</a:t>
            </a:r>
            <a:r>
              <a:rPr lang="en-US" b="1" dirty="0"/>
              <a:t>): </a:t>
            </a:r>
            <a:r>
              <a:rPr lang="en-US" dirty="0"/>
              <a:t>The </a:t>
            </a:r>
            <a:r>
              <a:rPr lang="en-US" b="1" dirty="0" err="1">
                <a:solidFill>
                  <a:srgbClr val="00B050"/>
                </a:solidFill>
              </a:rPr>
              <a:t>dir</a:t>
            </a:r>
            <a:r>
              <a:rPr lang="en-US" b="1" dirty="0"/>
              <a:t> command </a:t>
            </a:r>
            <a:r>
              <a:rPr lang="en-US" dirty="0"/>
              <a:t>(or</a:t>
            </a:r>
            <a:r>
              <a:rPr lang="en-US" b="1" dirty="0"/>
              <a:t> </a:t>
            </a:r>
            <a:r>
              <a:rPr lang="en-US" b="1" dirty="0">
                <a:solidFill>
                  <a:srgbClr val="00B050"/>
                </a:solidFill>
              </a:rPr>
              <a:t>ls</a:t>
            </a:r>
            <a:r>
              <a:rPr lang="en-US" b="1" dirty="0"/>
              <a:t> command </a:t>
            </a:r>
            <a:r>
              <a:rPr lang="en-US" dirty="0"/>
              <a:t>in</a:t>
            </a:r>
            <a:r>
              <a:rPr lang="en-US" b="1" dirty="0"/>
              <a:t> </a:t>
            </a:r>
            <a:r>
              <a:rPr lang="en-US" dirty="0"/>
              <a:t>Mac</a:t>
            </a:r>
            <a:r>
              <a:rPr lang="en-US" b="1" dirty="0"/>
              <a:t> </a:t>
            </a:r>
            <a:r>
              <a:rPr lang="en-US" dirty="0"/>
              <a:t>OS/Linux) lists the folders and files in your current location.</a:t>
            </a:r>
            <a:endParaRPr lang="en-US" b="1" dirty="0"/>
          </a:p>
        </p:txBody>
      </p:sp>
      <p:pic>
        <p:nvPicPr>
          <p:cNvPr id="5" name="Picture 4">
            <a:extLst>
              <a:ext uri="{FF2B5EF4-FFF2-40B4-BE49-F238E27FC236}">
                <a16:creationId xmlns:a16="http://schemas.microsoft.com/office/drawing/2014/main" id="{04FBD392-7996-4378-9C5E-72430446393E}"/>
              </a:ext>
            </a:extLst>
          </p:cNvPr>
          <p:cNvPicPr>
            <a:picLocks noChangeAspect="1"/>
          </p:cNvPicPr>
          <p:nvPr/>
        </p:nvPicPr>
        <p:blipFill rotWithShape="1">
          <a:blip r:embed="rId2"/>
          <a:srcRect l="50000" r="13141" b="16341"/>
          <a:stretch/>
        </p:blipFill>
        <p:spPr>
          <a:xfrm>
            <a:off x="6369538" y="2678131"/>
            <a:ext cx="5645156" cy="4004021"/>
          </a:xfrm>
          <a:prstGeom prst="rect">
            <a:avLst/>
          </a:prstGeom>
        </p:spPr>
      </p:pic>
      <p:sp>
        <p:nvSpPr>
          <p:cNvPr id="6" name="TextBox 5">
            <a:extLst>
              <a:ext uri="{FF2B5EF4-FFF2-40B4-BE49-F238E27FC236}">
                <a16:creationId xmlns:a16="http://schemas.microsoft.com/office/drawing/2014/main" id="{601779EF-AECC-464B-9934-511AB147226D}"/>
              </a:ext>
            </a:extLst>
          </p:cNvPr>
          <p:cNvSpPr txBox="1"/>
          <p:nvPr/>
        </p:nvSpPr>
        <p:spPr>
          <a:xfrm>
            <a:off x="9018954" y="1509222"/>
            <a:ext cx="32824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D7D31"/>
                </a:solidFill>
                <a:effectLst/>
                <a:uLnTx/>
                <a:uFillTx/>
                <a:latin typeface="Calibri" panose="020F0502020204030204"/>
                <a:ea typeface="+mn-ea"/>
                <a:cs typeface="+mn-cs"/>
              </a:rPr>
              <a:t>Current location is C:\Users\matth\</a:t>
            </a:r>
          </a:p>
        </p:txBody>
      </p:sp>
      <p:sp>
        <p:nvSpPr>
          <p:cNvPr id="7" name="Freeform: Shape 6">
            <a:extLst>
              <a:ext uri="{FF2B5EF4-FFF2-40B4-BE49-F238E27FC236}">
                <a16:creationId xmlns:a16="http://schemas.microsoft.com/office/drawing/2014/main" id="{693411E4-9D51-4A9C-87F4-536183BB8A0D}"/>
              </a:ext>
            </a:extLst>
          </p:cNvPr>
          <p:cNvSpPr/>
          <p:nvPr/>
        </p:nvSpPr>
        <p:spPr>
          <a:xfrm>
            <a:off x="7066747" y="1764213"/>
            <a:ext cx="1850607" cy="947725"/>
          </a:xfrm>
          <a:custGeom>
            <a:avLst/>
            <a:gdLst>
              <a:gd name="connsiteX0" fmla="*/ 1850607 w 1850607"/>
              <a:gd name="connsiteY0" fmla="*/ 56772 h 947725"/>
              <a:gd name="connsiteX1" fmla="*/ 248453 w 1850607"/>
              <a:gd name="connsiteY1" fmla="*/ 95849 h 947725"/>
              <a:gd name="connsiteX2" fmla="*/ 29622 w 1850607"/>
              <a:gd name="connsiteY2" fmla="*/ 947725 h 947725"/>
            </a:gdLst>
            <a:ahLst/>
            <a:cxnLst>
              <a:cxn ang="0">
                <a:pos x="connsiteX0" y="connsiteY0"/>
              </a:cxn>
              <a:cxn ang="0">
                <a:pos x="connsiteX1" y="connsiteY1"/>
              </a:cxn>
              <a:cxn ang="0">
                <a:pos x="connsiteX2" y="connsiteY2"/>
              </a:cxn>
            </a:cxnLst>
            <a:rect l="l" t="t" r="r" b="b"/>
            <a:pathLst>
              <a:path w="1850607" h="947725">
                <a:moveTo>
                  <a:pt x="1850607" y="56772"/>
                </a:moveTo>
                <a:cubicBezTo>
                  <a:pt x="1201278" y="2064"/>
                  <a:pt x="551950" y="-52643"/>
                  <a:pt x="248453" y="95849"/>
                </a:cubicBezTo>
                <a:cubicBezTo>
                  <a:pt x="-55044" y="244341"/>
                  <a:pt x="-12711" y="596033"/>
                  <a:pt x="29622" y="947725"/>
                </a:cubicBez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880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9F71-E736-46AA-BA9E-8A8B879DCA2B}"/>
              </a:ext>
            </a:extLst>
          </p:cNvPr>
          <p:cNvSpPr>
            <a:spLocks noGrp="1"/>
          </p:cNvSpPr>
          <p:nvPr>
            <p:ph type="title"/>
          </p:nvPr>
        </p:nvSpPr>
        <p:spPr/>
        <p:txBody>
          <a:bodyPr/>
          <a:lstStyle/>
          <a:p>
            <a:r>
              <a:rPr lang="en-US" dirty="0"/>
              <a:t>Executing a .</a:t>
            </a:r>
            <a:r>
              <a:rPr lang="en-US" dirty="0" err="1"/>
              <a:t>py</a:t>
            </a:r>
            <a:r>
              <a:rPr lang="en-US" dirty="0"/>
              <a:t> file in console mode</a:t>
            </a:r>
          </a:p>
        </p:txBody>
      </p:sp>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838200" y="1825624"/>
            <a:ext cx="5181600" cy="4856529"/>
          </a:xfrm>
        </p:spPr>
        <p:txBody>
          <a:bodyPr>
            <a:normAutofit/>
          </a:bodyPr>
          <a:lstStyle/>
          <a:p>
            <a:pPr marL="0" indent="0">
              <a:buNone/>
            </a:pPr>
            <a:r>
              <a:rPr lang="en-US" b="1" dirty="0"/>
              <a:t>Command (</a:t>
            </a:r>
            <a:r>
              <a:rPr lang="en-US" b="1" dirty="0" err="1">
                <a:solidFill>
                  <a:srgbClr val="00B050"/>
                </a:solidFill>
              </a:rPr>
              <a:t>dir</a:t>
            </a:r>
            <a:r>
              <a:rPr lang="en-US" b="1" dirty="0">
                <a:solidFill>
                  <a:srgbClr val="00B050"/>
                </a:solidFill>
              </a:rPr>
              <a:t>/ls</a:t>
            </a:r>
            <a:r>
              <a:rPr lang="en-US" b="1" dirty="0"/>
              <a:t>): </a:t>
            </a:r>
            <a:r>
              <a:rPr lang="en-US" dirty="0"/>
              <a:t>The </a:t>
            </a:r>
            <a:r>
              <a:rPr lang="en-US" b="1" dirty="0" err="1">
                <a:solidFill>
                  <a:srgbClr val="00B050"/>
                </a:solidFill>
              </a:rPr>
              <a:t>dir</a:t>
            </a:r>
            <a:r>
              <a:rPr lang="en-US" b="1" dirty="0"/>
              <a:t> command </a:t>
            </a:r>
            <a:r>
              <a:rPr lang="en-US" dirty="0"/>
              <a:t>(or</a:t>
            </a:r>
            <a:r>
              <a:rPr lang="en-US" b="1" dirty="0"/>
              <a:t> </a:t>
            </a:r>
            <a:r>
              <a:rPr lang="en-US" b="1" dirty="0">
                <a:solidFill>
                  <a:srgbClr val="00B050"/>
                </a:solidFill>
              </a:rPr>
              <a:t>ls</a:t>
            </a:r>
            <a:r>
              <a:rPr lang="en-US" b="1" dirty="0"/>
              <a:t> command </a:t>
            </a:r>
            <a:r>
              <a:rPr lang="en-US" dirty="0"/>
              <a:t>in</a:t>
            </a:r>
            <a:r>
              <a:rPr lang="en-US" b="1" dirty="0"/>
              <a:t> </a:t>
            </a:r>
            <a:r>
              <a:rPr lang="en-US" dirty="0"/>
              <a:t>Mac</a:t>
            </a:r>
            <a:r>
              <a:rPr lang="en-US" b="1" dirty="0"/>
              <a:t> </a:t>
            </a:r>
            <a:r>
              <a:rPr lang="en-US" dirty="0"/>
              <a:t>OS/Linux) lists the folders and files in your current location.</a:t>
            </a:r>
            <a:endParaRPr lang="en-US" b="1" dirty="0"/>
          </a:p>
          <a:p>
            <a:pPr marL="0" indent="0">
              <a:buNone/>
            </a:pPr>
            <a:r>
              <a:rPr lang="en-US" b="1" dirty="0"/>
              <a:t>Command (</a:t>
            </a:r>
            <a:r>
              <a:rPr lang="en-US" b="1" dirty="0">
                <a:solidFill>
                  <a:srgbClr val="00B050"/>
                </a:solidFill>
              </a:rPr>
              <a:t>cd</a:t>
            </a:r>
            <a:r>
              <a:rPr lang="en-US" b="1" dirty="0"/>
              <a:t>): </a:t>
            </a:r>
            <a:r>
              <a:rPr lang="en-US" dirty="0"/>
              <a:t>The </a:t>
            </a:r>
            <a:r>
              <a:rPr lang="en-US" b="1" dirty="0">
                <a:solidFill>
                  <a:srgbClr val="00B050"/>
                </a:solidFill>
              </a:rPr>
              <a:t>cd</a:t>
            </a:r>
            <a:r>
              <a:rPr lang="en-US" b="1" dirty="0"/>
              <a:t> command </a:t>
            </a:r>
            <a:r>
              <a:rPr lang="en-US" dirty="0"/>
              <a:t>changes your current location to another folder, reachable from your current location in </a:t>
            </a:r>
            <a:r>
              <a:rPr lang="en-US" b="1" dirty="0" err="1"/>
              <a:t>dir</a:t>
            </a:r>
            <a:r>
              <a:rPr lang="en-US" b="1" dirty="0"/>
              <a:t>/ls</a:t>
            </a:r>
            <a:r>
              <a:rPr lang="en-US" dirty="0"/>
              <a:t>.</a:t>
            </a:r>
          </a:p>
          <a:p>
            <a:r>
              <a:rPr lang="en-US" b="1" dirty="0"/>
              <a:t>Note: </a:t>
            </a:r>
            <a:r>
              <a:rPr lang="en-US" dirty="0"/>
              <a:t>the command “</a:t>
            </a:r>
            <a:r>
              <a:rPr lang="en-US" b="1" dirty="0"/>
              <a:t>cd ..” </a:t>
            </a:r>
            <a:r>
              <a:rPr lang="en-US" dirty="0"/>
              <a:t>moves you back one level.</a:t>
            </a:r>
          </a:p>
          <a:p>
            <a:endParaRPr lang="en-US" b="1" dirty="0"/>
          </a:p>
          <a:p>
            <a:endParaRPr lang="en-US" b="1" dirty="0"/>
          </a:p>
          <a:p>
            <a:endParaRPr lang="en-US" b="1" dirty="0"/>
          </a:p>
        </p:txBody>
      </p:sp>
      <p:pic>
        <p:nvPicPr>
          <p:cNvPr id="8" name="Picture 7">
            <a:extLst>
              <a:ext uri="{FF2B5EF4-FFF2-40B4-BE49-F238E27FC236}">
                <a16:creationId xmlns:a16="http://schemas.microsoft.com/office/drawing/2014/main" id="{02FA9215-F13D-4D45-BC5A-9692109288BC}"/>
              </a:ext>
            </a:extLst>
          </p:cNvPr>
          <p:cNvPicPr>
            <a:picLocks noChangeAspect="1"/>
          </p:cNvPicPr>
          <p:nvPr/>
        </p:nvPicPr>
        <p:blipFill rotWithShape="1">
          <a:blip r:embed="rId2"/>
          <a:srcRect l="50000" r="32048" b="69448"/>
          <a:stretch/>
        </p:blipFill>
        <p:spPr>
          <a:xfrm>
            <a:off x="6553200" y="3429000"/>
            <a:ext cx="5449713" cy="2898228"/>
          </a:xfrm>
          <a:prstGeom prst="rect">
            <a:avLst/>
          </a:prstGeom>
        </p:spPr>
      </p:pic>
      <p:sp>
        <p:nvSpPr>
          <p:cNvPr id="9" name="TextBox 8">
            <a:extLst>
              <a:ext uri="{FF2B5EF4-FFF2-40B4-BE49-F238E27FC236}">
                <a16:creationId xmlns:a16="http://schemas.microsoft.com/office/drawing/2014/main" id="{BF14A076-4582-42FF-8255-CCD2DB200906}"/>
              </a:ext>
            </a:extLst>
          </p:cNvPr>
          <p:cNvSpPr txBox="1"/>
          <p:nvPr/>
        </p:nvSpPr>
        <p:spPr>
          <a:xfrm>
            <a:off x="7047187" y="2082790"/>
            <a:ext cx="482424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D7D31"/>
                </a:solidFill>
                <a:effectLst/>
                <a:uLnTx/>
                <a:uFillTx/>
                <a:latin typeface="Calibri" panose="020F0502020204030204"/>
                <a:ea typeface="+mn-ea"/>
                <a:cs typeface="+mn-cs"/>
              </a:rPr>
              <a:t>Observe how the current location is changing every time.</a:t>
            </a:r>
          </a:p>
        </p:txBody>
      </p:sp>
    </p:spTree>
    <p:extLst>
      <p:ext uri="{BB962C8B-B14F-4D97-AF65-F5344CB8AC3E}">
        <p14:creationId xmlns:p14="http://schemas.microsoft.com/office/powerpoint/2010/main" val="2820111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203199" y="5799013"/>
            <a:ext cx="11691815" cy="1031630"/>
          </a:xfrm>
        </p:spPr>
        <p:txBody>
          <a:bodyPr>
            <a:normAutofit fontScale="92500" lnSpcReduction="10000"/>
          </a:bodyPr>
          <a:lstStyle/>
          <a:p>
            <a:pPr marL="0" indent="0" algn="ctr">
              <a:buNone/>
            </a:pPr>
            <a:r>
              <a:rPr lang="en-US" sz="4000" dirty="0">
                <a:solidFill>
                  <a:schemeClr val="accent2"/>
                </a:solidFill>
                <a:sym typeface="Wingdings" panose="05000000000000000000" pitchFamily="2" charset="2"/>
              </a:rPr>
              <a:t> </a:t>
            </a:r>
            <a:r>
              <a:rPr lang="en-US" sz="4000" dirty="0">
                <a:solidFill>
                  <a:schemeClr val="accent2"/>
                </a:solidFill>
              </a:rPr>
              <a:t>Now, use cd/</a:t>
            </a:r>
            <a:r>
              <a:rPr lang="en-US" sz="4000" dirty="0" err="1">
                <a:solidFill>
                  <a:schemeClr val="accent2"/>
                </a:solidFill>
              </a:rPr>
              <a:t>dir</a:t>
            </a:r>
            <a:r>
              <a:rPr lang="en-US" sz="4000" dirty="0">
                <a:solidFill>
                  <a:schemeClr val="accent2"/>
                </a:solidFill>
              </a:rPr>
              <a:t>/ls commands to move to the location of your </a:t>
            </a:r>
            <a:r>
              <a:rPr lang="en-US" sz="4000" b="1" dirty="0">
                <a:solidFill>
                  <a:schemeClr val="accent2"/>
                </a:solidFill>
              </a:rPr>
              <a:t>first_program.py </a:t>
            </a:r>
            <a:r>
              <a:rPr lang="en-US" sz="4000" dirty="0">
                <a:solidFill>
                  <a:schemeClr val="accent2"/>
                </a:solidFill>
              </a:rPr>
              <a:t>file !</a:t>
            </a:r>
          </a:p>
        </p:txBody>
      </p:sp>
      <p:pic>
        <p:nvPicPr>
          <p:cNvPr id="4" name="Picture 3">
            <a:extLst>
              <a:ext uri="{FF2B5EF4-FFF2-40B4-BE49-F238E27FC236}">
                <a16:creationId xmlns:a16="http://schemas.microsoft.com/office/drawing/2014/main" id="{D88AB381-1093-4985-8A95-78A1665620E6}"/>
              </a:ext>
            </a:extLst>
          </p:cNvPr>
          <p:cNvPicPr>
            <a:picLocks noChangeAspect="1"/>
          </p:cNvPicPr>
          <p:nvPr/>
        </p:nvPicPr>
        <p:blipFill rotWithShape="1">
          <a:blip r:embed="rId2"/>
          <a:srcRect l="50000" r="2821" b="19590"/>
          <a:stretch/>
        </p:blipFill>
        <p:spPr>
          <a:xfrm>
            <a:off x="943707" y="155158"/>
            <a:ext cx="10304585" cy="5488311"/>
          </a:xfrm>
          <a:prstGeom prst="rect">
            <a:avLst/>
          </a:prstGeom>
        </p:spPr>
      </p:pic>
    </p:spTree>
    <p:extLst>
      <p:ext uri="{BB962C8B-B14F-4D97-AF65-F5344CB8AC3E}">
        <p14:creationId xmlns:p14="http://schemas.microsoft.com/office/powerpoint/2010/main" val="4067886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1147-1FEF-41B6-86E7-CFD09022106C}"/>
              </a:ext>
            </a:extLst>
          </p:cNvPr>
          <p:cNvSpPr>
            <a:spLocks noGrp="1"/>
          </p:cNvSpPr>
          <p:nvPr>
            <p:ph type="title"/>
          </p:nvPr>
        </p:nvSpPr>
        <p:spPr/>
        <p:txBody>
          <a:bodyPr/>
          <a:lstStyle/>
          <a:p>
            <a:r>
              <a:rPr lang="en-US" dirty="0"/>
              <a:t>Checking your .</a:t>
            </a:r>
            <a:r>
              <a:rPr lang="en-US" dirty="0" err="1"/>
              <a:t>py</a:t>
            </a:r>
            <a:r>
              <a:rPr lang="en-US" dirty="0"/>
              <a:t> file</a:t>
            </a:r>
          </a:p>
        </p:txBody>
      </p:sp>
      <p:sp>
        <p:nvSpPr>
          <p:cNvPr id="3" name="Content Placeholder 2">
            <a:extLst>
              <a:ext uri="{FF2B5EF4-FFF2-40B4-BE49-F238E27FC236}">
                <a16:creationId xmlns:a16="http://schemas.microsoft.com/office/drawing/2014/main" id="{36522025-2580-47A6-8ABE-0A6FEC97540D}"/>
              </a:ext>
            </a:extLst>
          </p:cNvPr>
          <p:cNvSpPr>
            <a:spLocks noGrp="1"/>
          </p:cNvSpPr>
          <p:nvPr>
            <p:ph sz="half" idx="1"/>
          </p:nvPr>
        </p:nvSpPr>
        <p:spPr>
          <a:xfrm>
            <a:off x="838200" y="1825624"/>
            <a:ext cx="5484446" cy="5032376"/>
          </a:xfrm>
        </p:spPr>
        <p:txBody>
          <a:bodyPr>
            <a:normAutofit lnSpcReduction="10000"/>
          </a:bodyPr>
          <a:lstStyle/>
          <a:p>
            <a:r>
              <a:rPr lang="en-US" dirty="0"/>
              <a:t>Open your </a:t>
            </a:r>
            <a:r>
              <a:rPr lang="en-US" b="1" dirty="0"/>
              <a:t>first_program.py</a:t>
            </a:r>
            <a:r>
              <a:rPr lang="en-US" dirty="0"/>
              <a:t> file with any text editor (specifically do it by right clicking and asking to open with a text editor such as Notepad or Notepad++).</a:t>
            </a:r>
          </a:p>
          <a:p>
            <a:r>
              <a:rPr lang="en-US" dirty="0"/>
              <a:t>You should recognize the code we used earlier.</a:t>
            </a:r>
          </a:p>
          <a:p>
            <a:r>
              <a:rPr lang="en-US" dirty="0"/>
              <a:t>Later on, you can run the code in the </a:t>
            </a:r>
            <a:r>
              <a:rPr lang="en-US" b="1" dirty="0"/>
              <a:t>first_program.py</a:t>
            </a:r>
            <a:r>
              <a:rPr lang="en-US" dirty="0"/>
              <a:t> file, all at once, by typing the following command in your console</a:t>
            </a:r>
          </a:p>
          <a:p>
            <a:pPr marL="0" indent="0" algn="ctr">
              <a:buNone/>
            </a:pPr>
            <a:r>
              <a:rPr lang="en-US" b="1" dirty="0" err="1"/>
              <a:t>py</a:t>
            </a:r>
            <a:r>
              <a:rPr lang="en-US" b="1" dirty="0"/>
              <a:t> first_program.py</a:t>
            </a:r>
          </a:p>
        </p:txBody>
      </p:sp>
      <p:pic>
        <p:nvPicPr>
          <p:cNvPr id="5" name="Picture 4">
            <a:extLst>
              <a:ext uri="{FF2B5EF4-FFF2-40B4-BE49-F238E27FC236}">
                <a16:creationId xmlns:a16="http://schemas.microsoft.com/office/drawing/2014/main" id="{EA582B52-8699-4F63-90EA-38D94C512398}"/>
              </a:ext>
            </a:extLst>
          </p:cNvPr>
          <p:cNvPicPr>
            <a:picLocks noChangeAspect="1"/>
          </p:cNvPicPr>
          <p:nvPr/>
        </p:nvPicPr>
        <p:blipFill rotWithShape="1">
          <a:blip r:embed="rId2"/>
          <a:srcRect l="50000" b="36410"/>
          <a:stretch/>
        </p:blipFill>
        <p:spPr>
          <a:xfrm>
            <a:off x="6409732" y="1965622"/>
            <a:ext cx="5676591" cy="2256081"/>
          </a:xfrm>
          <a:prstGeom prst="rect">
            <a:avLst/>
          </a:prstGeom>
        </p:spPr>
      </p:pic>
      <p:pic>
        <p:nvPicPr>
          <p:cNvPr id="7" name="Picture 6">
            <a:extLst>
              <a:ext uri="{FF2B5EF4-FFF2-40B4-BE49-F238E27FC236}">
                <a16:creationId xmlns:a16="http://schemas.microsoft.com/office/drawing/2014/main" id="{535AEB72-4F26-4D1A-A6C3-37BF5871527A}"/>
              </a:ext>
            </a:extLst>
          </p:cNvPr>
          <p:cNvPicPr>
            <a:picLocks noChangeAspect="1"/>
          </p:cNvPicPr>
          <p:nvPr/>
        </p:nvPicPr>
        <p:blipFill rotWithShape="1">
          <a:blip r:embed="rId3"/>
          <a:srcRect l="50000" b="75590"/>
          <a:stretch/>
        </p:blipFill>
        <p:spPr>
          <a:xfrm>
            <a:off x="6409731" y="4529190"/>
            <a:ext cx="5676591" cy="866044"/>
          </a:xfrm>
          <a:prstGeom prst="rect">
            <a:avLst/>
          </a:prstGeom>
        </p:spPr>
      </p:pic>
    </p:spTree>
    <p:extLst>
      <p:ext uri="{BB962C8B-B14F-4D97-AF65-F5344CB8AC3E}">
        <p14:creationId xmlns:p14="http://schemas.microsoft.com/office/powerpoint/2010/main" val="3597403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idx="1"/>
          </p:nvPr>
        </p:nvSpPr>
        <p:spPr/>
        <p:txBody>
          <a:bodyPr>
            <a:normAutofit/>
          </a:bodyPr>
          <a:lstStyle/>
          <a:p>
            <a:pPr marL="0" indent="0">
              <a:buNone/>
            </a:pPr>
            <a:r>
              <a:rPr lang="en-US" b="1" dirty="0">
                <a:solidFill>
                  <a:srgbClr val="FF0000"/>
                </a:solidFill>
              </a:rPr>
              <a:t>Problem: </a:t>
            </a:r>
            <a:r>
              <a:rPr lang="en-US" dirty="0"/>
              <a:t>Typing code in a text editor and running it from console is not exactly convenient… In fact, it requires to alt-tab a lot!</a:t>
            </a:r>
          </a:p>
          <a:p>
            <a:endParaRPr lang="en-US" dirty="0"/>
          </a:p>
          <a:p>
            <a:pPr marL="0" indent="0">
              <a:buNone/>
            </a:pPr>
            <a:r>
              <a:rPr lang="en-US" b="1" dirty="0">
                <a:sym typeface="Wingdings" panose="05000000000000000000" pitchFamily="2" charset="2"/>
              </a:rPr>
              <a:t> </a:t>
            </a:r>
            <a:r>
              <a:rPr lang="en-US" b="1" dirty="0"/>
              <a:t>Suggestion: </a:t>
            </a:r>
            <a:r>
              <a:rPr lang="en-US" dirty="0"/>
              <a:t>we should use an </a:t>
            </a:r>
            <a:r>
              <a:rPr lang="en-US" b="1" dirty="0"/>
              <a:t>Interactive Development Environment (IDE)</a:t>
            </a:r>
            <a:r>
              <a:rPr lang="en-US" dirty="0"/>
              <a:t>, which makes the coding easier for us.</a:t>
            </a:r>
          </a:p>
          <a:p>
            <a:pPr marL="0" indent="0">
              <a:buNone/>
            </a:pPr>
            <a:r>
              <a:rPr lang="en-US" dirty="0">
                <a:sym typeface="Wingdings" panose="05000000000000000000" pitchFamily="2" charset="2"/>
              </a:rPr>
              <a:t> </a:t>
            </a:r>
            <a:r>
              <a:rPr lang="en-US" dirty="0"/>
              <a:t>In this course, I suggest to use </a:t>
            </a:r>
            <a:r>
              <a:rPr lang="en-US" b="1" dirty="0" err="1"/>
              <a:t>Jupyter</a:t>
            </a:r>
            <a:r>
              <a:rPr lang="en-US" dirty="0"/>
              <a:t> </a:t>
            </a:r>
            <a:r>
              <a:rPr lang="en-US" b="1" dirty="0"/>
              <a:t>Notebook and/or </a:t>
            </a:r>
            <a:r>
              <a:rPr lang="en-US" b="1" dirty="0" err="1"/>
              <a:t>Jupyter</a:t>
            </a:r>
            <a:r>
              <a:rPr lang="en-US" b="1" dirty="0"/>
              <a:t> Lab environments</a:t>
            </a:r>
            <a:r>
              <a:rPr lang="en-US" dirty="0"/>
              <a:t>, but you might look online for other IDEs and learn about them if you want!</a:t>
            </a:r>
          </a:p>
        </p:txBody>
      </p:sp>
    </p:spTree>
    <p:extLst>
      <p:ext uri="{BB962C8B-B14F-4D97-AF65-F5344CB8AC3E}">
        <p14:creationId xmlns:p14="http://schemas.microsoft.com/office/powerpoint/2010/main" val="457041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such as a </a:t>
            </a:r>
            <a:r>
              <a:rPr lang="en-US" dirty="0" err="1"/>
              <a:t>Jupyter</a:t>
            </a:r>
            <a:r>
              <a:rPr lang="en-US" dirty="0"/>
              <a:t> Notebook</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sz="half" idx="1"/>
          </p:nvPr>
        </p:nvSpPr>
        <p:spPr>
          <a:xfrm>
            <a:off x="838200" y="1825625"/>
            <a:ext cx="5181600" cy="4919052"/>
          </a:xfrm>
        </p:spPr>
        <p:txBody>
          <a:bodyPr>
            <a:normAutofit/>
          </a:bodyPr>
          <a:lstStyle/>
          <a:p>
            <a:pPr marL="0" indent="0">
              <a:buNone/>
            </a:pPr>
            <a:r>
              <a:rPr lang="en-US" dirty="0"/>
              <a:t>Return to your console, </a:t>
            </a:r>
            <a:r>
              <a:rPr lang="en-US" b="1" dirty="0"/>
              <a:t>in OS mode </a:t>
            </a:r>
            <a:r>
              <a:rPr lang="en-US" dirty="0"/>
              <a:t>(use </a:t>
            </a:r>
            <a:r>
              <a:rPr lang="en-US" b="1" dirty="0"/>
              <a:t>quit() </a:t>
            </a:r>
            <a:r>
              <a:rPr lang="en-US" dirty="0"/>
              <a:t>while in Python mode</a:t>
            </a:r>
            <a:r>
              <a:rPr lang="en-US" b="1" dirty="0"/>
              <a:t> </a:t>
            </a:r>
            <a:r>
              <a:rPr lang="en-US" dirty="0"/>
              <a:t>to return to OS mode if needed).</a:t>
            </a:r>
          </a:p>
          <a:p>
            <a:r>
              <a:rPr lang="en-US" dirty="0"/>
              <a:t>Type </a:t>
            </a:r>
            <a:r>
              <a:rPr lang="en-US" b="1" dirty="0" err="1">
                <a:solidFill>
                  <a:srgbClr val="FF0000"/>
                </a:solidFill>
              </a:rPr>
              <a:t>py</a:t>
            </a:r>
            <a:r>
              <a:rPr lang="en-US" b="1" dirty="0">
                <a:solidFill>
                  <a:srgbClr val="FF0000"/>
                </a:solidFill>
              </a:rPr>
              <a:t> –m notebook</a:t>
            </a:r>
            <a:r>
              <a:rPr lang="en-US" dirty="0"/>
              <a:t>, and press enter to submit and call the </a:t>
            </a:r>
            <a:r>
              <a:rPr lang="en-US" b="1" dirty="0"/>
              <a:t>Python</a:t>
            </a:r>
            <a:r>
              <a:rPr lang="en-US" dirty="0"/>
              <a:t> </a:t>
            </a:r>
            <a:r>
              <a:rPr lang="en-US" b="1" dirty="0"/>
              <a:t>notebook</a:t>
            </a:r>
            <a:r>
              <a:rPr lang="en-US" dirty="0"/>
              <a:t> </a:t>
            </a:r>
            <a:r>
              <a:rPr lang="en-US" b="1" dirty="0"/>
              <a:t>module.</a:t>
            </a:r>
          </a:p>
          <a:p>
            <a:r>
              <a:rPr lang="en-US" b="1" dirty="0"/>
              <a:t>It should open a notebook window/tab in your web browser.</a:t>
            </a:r>
          </a:p>
        </p:txBody>
      </p:sp>
      <p:pic>
        <p:nvPicPr>
          <p:cNvPr id="6" name="Picture 5">
            <a:extLst>
              <a:ext uri="{FF2B5EF4-FFF2-40B4-BE49-F238E27FC236}">
                <a16:creationId xmlns:a16="http://schemas.microsoft.com/office/drawing/2014/main" id="{8223D3CB-ED21-49F4-B513-C1730E3B346F}"/>
              </a:ext>
            </a:extLst>
          </p:cNvPr>
          <p:cNvPicPr>
            <a:picLocks noChangeAspect="1"/>
          </p:cNvPicPr>
          <p:nvPr/>
        </p:nvPicPr>
        <p:blipFill rotWithShape="1">
          <a:blip r:embed="rId2"/>
          <a:srcRect l="50000" r="31731" b="74974"/>
          <a:stretch/>
        </p:blipFill>
        <p:spPr>
          <a:xfrm>
            <a:off x="6674339" y="1348886"/>
            <a:ext cx="4859283" cy="2080114"/>
          </a:xfrm>
          <a:prstGeom prst="rect">
            <a:avLst/>
          </a:prstGeom>
        </p:spPr>
      </p:pic>
      <p:pic>
        <p:nvPicPr>
          <p:cNvPr id="7" name="Picture 6">
            <a:extLst>
              <a:ext uri="{FF2B5EF4-FFF2-40B4-BE49-F238E27FC236}">
                <a16:creationId xmlns:a16="http://schemas.microsoft.com/office/drawing/2014/main" id="{CA6D888F-E59B-4A3B-9A87-156FAAF229E9}"/>
              </a:ext>
            </a:extLst>
          </p:cNvPr>
          <p:cNvPicPr>
            <a:picLocks noChangeAspect="1"/>
          </p:cNvPicPr>
          <p:nvPr/>
        </p:nvPicPr>
        <p:blipFill rotWithShape="1">
          <a:blip r:embed="rId3"/>
          <a:srcRect l="50000" b="16103"/>
          <a:stretch/>
        </p:blipFill>
        <p:spPr>
          <a:xfrm>
            <a:off x="6352021" y="3653131"/>
            <a:ext cx="5628963" cy="2951597"/>
          </a:xfrm>
          <a:prstGeom prst="rect">
            <a:avLst/>
          </a:prstGeom>
        </p:spPr>
      </p:pic>
    </p:spTree>
    <p:extLst>
      <p:ext uri="{BB962C8B-B14F-4D97-AF65-F5344CB8AC3E}">
        <p14:creationId xmlns:p14="http://schemas.microsoft.com/office/powerpoint/2010/main" val="3665055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such as a </a:t>
            </a:r>
            <a:r>
              <a:rPr lang="en-US" dirty="0" err="1"/>
              <a:t>Jupyter</a:t>
            </a:r>
            <a:r>
              <a:rPr lang="en-US" dirty="0"/>
              <a:t> Notebook</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sz="half" idx="1"/>
          </p:nvPr>
        </p:nvSpPr>
        <p:spPr>
          <a:xfrm>
            <a:off x="838200" y="1825625"/>
            <a:ext cx="5181600" cy="4919052"/>
          </a:xfrm>
        </p:spPr>
        <p:txBody>
          <a:bodyPr>
            <a:normAutofit/>
          </a:bodyPr>
          <a:lstStyle/>
          <a:p>
            <a:pPr marL="0" indent="0">
              <a:buNone/>
            </a:pPr>
            <a:r>
              <a:rPr lang="en-US" dirty="0"/>
              <a:t>Notebooks are a more convenient way to navigate your files (rather than using cd repeatedly) and to program using Python.</a:t>
            </a:r>
          </a:p>
          <a:p>
            <a:r>
              <a:rPr lang="en-US" dirty="0"/>
              <a:t>Move to the folder where the code you downloaded for today’s lecture is.</a:t>
            </a:r>
          </a:p>
          <a:p>
            <a:r>
              <a:rPr lang="en-US" dirty="0"/>
              <a:t>Let us try opening “Our first </a:t>
            </a:r>
            <a:r>
              <a:rPr lang="en-US" dirty="0" err="1"/>
              <a:t>notebook.ipynb</a:t>
            </a:r>
            <a:r>
              <a:rPr lang="en-US" dirty="0"/>
              <a:t>” by clicking it.</a:t>
            </a:r>
          </a:p>
          <a:p>
            <a:r>
              <a:rPr lang="en-US" i="1" dirty="0"/>
              <a:t>(Files ending in .</a:t>
            </a:r>
            <a:r>
              <a:rPr lang="en-US" i="1" dirty="0" err="1"/>
              <a:t>ipynb</a:t>
            </a:r>
            <a:r>
              <a:rPr lang="en-US" i="1" dirty="0"/>
              <a:t> are </a:t>
            </a:r>
            <a:r>
              <a:rPr lang="en-US" i="1" dirty="0" err="1"/>
              <a:t>Jupyter</a:t>
            </a:r>
            <a:r>
              <a:rPr lang="en-US" i="1" dirty="0"/>
              <a:t> Notebooks)</a:t>
            </a:r>
          </a:p>
          <a:p>
            <a:pPr marL="0" indent="0">
              <a:buNone/>
            </a:pPr>
            <a:endParaRPr lang="en-US" b="1" dirty="0"/>
          </a:p>
        </p:txBody>
      </p:sp>
      <p:pic>
        <p:nvPicPr>
          <p:cNvPr id="3" name="Picture 2">
            <a:extLst>
              <a:ext uri="{FF2B5EF4-FFF2-40B4-BE49-F238E27FC236}">
                <a16:creationId xmlns:a16="http://schemas.microsoft.com/office/drawing/2014/main" id="{7F9D0E34-D719-4998-8BE9-DA764D37E06A}"/>
              </a:ext>
            </a:extLst>
          </p:cNvPr>
          <p:cNvPicPr>
            <a:picLocks noChangeAspect="1"/>
          </p:cNvPicPr>
          <p:nvPr/>
        </p:nvPicPr>
        <p:blipFill rotWithShape="1">
          <a:blip r:embed="rId2"/>
          <a:srcRect l="50000" b="30462"/>
          <a:stretch/>
        </p:blipFill>
        <p:spPr>
          <a:xfrm>
            <a:off x="5924062" y="1187939"/>
            <a:ext cx="6096000" cy="2649415"/>
          </a:xfrm>
          <a:prstGeom prst="rect">
            <a:avLst/>
          </a:prstGeom>
        </p:spPr>
      </p:pic>
    </p:spTree>
    <p:extLst>
      <p:ext uri="{BB962C8B-B14F-4D97-AF65-F5344CB8AC3E}">
        <p14:creationId xmlns:p14="http://schemas.microsoft.com/office/powerpoint/2010/main" val="286994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such as a </a:t>
            </a:r>
            <a:r>
              <a:rPr lang="en-US" dirty="0" err="1"/>
              <a:t>Jupyter</a:t>
            </a:r>
            <a:r>
              <a:rPr lang="en-US" dirty="0"/>
              <a:t> Notebook</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sz="half" idx="1"/>
          </p:nvPr>
        </p:nvSpPr>
        <p:spPr>
          <a:xfrm>
            <a:off x="838200" y="1825625"/>
            <a:ext cx="5181600" cy="4919052"/>
          </a:xfrm>
        </p:spPr>
        <p:txBody>
          <a:bodyPr>
            <a:normAutofit/>
          </a:bodyPr>
          <a:lstStyle/>
          <a:p>
            <a:pPr marL="0" indent="0">
              <a:buNone/>
            </a:pPr>
            <a:r>
              <a:rPr lang="en-US" dirty="0"/>
              <a:t>Notebooks provide a mixed combination of</a:t>
            </a:r>
          </a:p>
          <a:p>
            <a:r>
              <a:rPr lang="en-US" b="1" dirty="0"/>
              <a:t>text</a:t>
            </a:r>
            <a:r>
              <a:rPr lang="en-US" dirty="0"/>
              <a:t> </a:t>
            </a:r>
            <a:r>
              <a:rPr lang="en-US" b="1" dirty="0"/>
              <a:t>blocks</a:t>
            </a:r>
            <a:r>
              <a:rPr lang="en-US" dirty="0"/>
              <a:t> (in Markdown text language, ignore that)</a:t>
            </a:r>
          </a:p>
          <a:p>
            <a:r>
              <a:rPr lang="en-US" dirty="0"/>
              <a:t>and </a:t>
            </a:r>
            <a:r>
              <a:rPr lang="en-US" b="1" dirty="0"/>
              <a:t>code</a:t>
            </a:r>
            <a:r>
              <a:rPr lang="en-US" dirty="0"/>
              <a:t> </a:t>
            </a:r>
            <a:r>
              <a:rPr lang="en-US" b="1" dirty="0"/>
              <a:t>blocks</a:t>
            </a:r>
            <a:r>
              <a:rPr lang="en-US" dirty="0"/>
              <a:t> (in Python, these blocks have a “In […]” on their left side).</a:t>
            </a:r>
          </a:p>
          <a:p>
            <a:r>
              <a:rPr lang="en-US" dirty="0"/>
              <a:t>Try executing a cell of code by selecting it and pressing </a:t>
            </a:r>
            <a:r>
              <a:rPr lang="en-US" b="1" dirty="0" err="1"/>
              <a:t>Shift+Enter</a:t>
            </a:r>
            <a:r>
              <a:rPr lang="en-US" dirty="0"/>
              <a:t>!</a:t>
            </a:r>
          </a:p>
          <a:p>
            <a:r>
              <a:rPr lang="en-US" dirty="0"/>
              <a:t>A lot more convenient, isn’t it?</a:t>
            </a:r>
          </a:p>
          <a:p>
            <a:endParaRPr lang="en-US" dirty="0"/>
          </a:p>
          <a:p>
            <a:endParaRPr lang="en-US" b="1" dirty="0"/>
          </a:p>
          <a:p>
            <a:pPr marL="0" indent="0">
              <a:buNone/>
            </a:pPr>
            <a:endParaRPr lang="en-US" b="1" dirty="0"/>
          </a:p>
        </p:txBody>
      </p:sp>
      <p:pic>
        <p:nvPicPr>
          <p:cNvPr id="5" name="Picture 4">
            <a:extLst>
              <a:ext uri="{FF2B5EF4-FFF2-40B4-BE49-F238E27FC236}">
                <a16:creationId xmlns:a16="http://schemas.microsoft.com/office/drawing/2014/main" id="{E3CD591C-B6FF-44B4-9B23-B1C9B0CFB7ED}"/>
              </a:ext>
            </a:extLst>
          </p:cNvPr>
          <p:cNvPicPr>
            <a:picLocks noChangeAspect="1"/>
          </p:cNvPicPr>
          <p:nvPr/>
        </p:nvPicPr>
        <p:blipFill rotWithShape="1">
          <a:blip r:embed="rId3"/>
          <a:srcRect l="50000" r="14038" b="20733"/>
          <a:stretch/>
        </p:blipFill>
        <p:spPr>
          <a:xfrm>
            <a:off x="6019800" y="1580417"/>
            <a:ext cx="5942872" cy="4093552"/>
          </a:xfrm>
          <a:prstGeom prst="rect">
            <a:avLst/>
          </a:prstGeom>
        </p:spPr>
      </p:pic>
    </p:spTree>
    <p:extLst>
      <p:ext uri="{BB962C8B-B14F-4D97-AF65-F5344CB8AC3E}">
        <p14:creationId xmlns:p14="http://schemas.microsoft.com/office/powerpoint/2010/main" val="1255493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51C5E-AE93-4B80-981F-5DD964396187}"/>
              </a:ext>
            </a:extLst>
          </p:cNvPr>
          <p:cNvSpPr>
            <a:spLocks noGrp="1"/>
          </p:cNvSpPr>
          <p:nvPr>
            <p:ph type="title"/>
          </p:nvPr>
        </p:nvSpPr>
        <p:spPr/>
        <p:txBody>
          <a:bodyPr/>
          <a:lstStyle/>
          <a:p>
            <a:r>
              <a:rPr lang="en-US" dirty="0"/>
              <a:t>Some key definitions</a:t>
            </a:r>
          </a:p>
        </p:txBody>
      </p:sp>
      <p:sp>
        <p:nvSpPr>
          <p:cNvPr id="4" name="Content Placeholder 3">
            <a:extLst>
              <a:ext uri="{FF2B5EF4-FFF2-40B4-BE49-F238E27FC236}">
                <a16:creationId xmlns:a16="http://schemas.microsoft.com/office/drawing/2014/main" id="{A65818D2-76A1-4BEB-8EC9-7518774CF861}"/>
              </a:ext>
            </a:extLst>
          </p:cNvPr>
          <p:cNvSpPr>
            <a:spLocks noGrp="1"/>
          </p:cNvSpPr>
          <p:nvPr>
            <p:ph idx="1"/>
          </p:nvPr>
        </p:nvSpPr>
        <p:spPr>
          <a:xfrm>
            <a:off x="838200" y="1825624"/>
            <a:ext cx="10515600" cy="5032375"/>
          </a:xfrm>
        </p:spPr>
        <p:txBody>
          <a:bodyPr>
            <a:normAutofit/>
          </a:bodyPr>
          <a:lstStyle/>
          <a:p>
            <a:pPr marL="0" indent="0">
              <a:buNone/>
            </a:pPr>
            <a:r>
              <a:rPr lang="en-US" b="1" u="sng" dirty="0"/>
              <a:t>Definition (Programming):</a:t>
            </a:r>
            <a:r>
              <a:rPr lang="en-US" dirty="0"/>
              <a:t> </a:t>
            </a:r>
            <a:r>
              <a:rPr lang="en-US" b="1" dirty="0">
                <a:solidFill>
                  <a:srgbClr val="00B050"/>
                </a:solidFill>
              </a:rPr>
              <a:t>Programming</a:t>
            </a:r>
            <a:r>
              <a:rPr lang="en-US" dirty="0"/>
              <a:t> refers to the process of designing and building an </a:t>
            </a:r>
            <a:r>
              <a:rPr lang="en-US" b="1" dirty="0"/>
              <a:t>executable computer program</a:t>
            </a:r>
            <a:r>
              <a:rPr lang="en-US" dirty="0"/>
              <a:t>, to accomplish specific computational tasks.</a:t>
            </a:r>
          </a:p>
          <a:p>
            <a:pPr marL="0" indent="0">
              <a:buNone/>
            </a:pPr>
            <a:r>
              <a:rPr lang="en-US" b="1" u="sng" dirty="0"/>
              <a:t>Layman definition (Programming): </a:t>
            </a:r>
            <a:r>
              <a:rPr lang="en-US" b="1" dirty="0">
                <a:solidFill>
                  <a:srgbClr val="00B050"/>
                </a:solidFill>
              </a:rPr>
              <a:t>Programming</a:t>
            </a:r>
            <a:r>
              <a:rPr lang="en-US" dirty="0"/>
              <a:t> consists of </a:t>
            </a:r>
            <a:r>
              <a:rPr lang="en-US" b="1" dirty="0"/>
              <a:t>defining a sequence of instructions (or </a:t>
            </a:r>
            <a:r>
              <a:rPr lang="en-US" b="1" dirty="0">
                <a:solidFill>
                  <a:srgbClr val="00B050"/>
                </a:solidFill>
              </a:rPr>
              <a:t>algorithm</a:t>
            </a:r>
            <a:r>
              <a:rPr lang="en-US" b="1" dirty="0"/>
              <a:t>)</a:t>
            </a:r>
            <a:r>
              <a:rPr lang="en-US" dirty="0"/>
              <a:t>, given by a human and that the computer must follow to accomplish a certain task.</a:t>
            </a:r>
          </a:p>
          <a:p>
            <a:pPr marL="0" indent="0">
              <a:buNone/>
            </a:pPr>
            <a:endParaRPr lang="en-US" b="1" u="sng" dirty="0"/>
          </a:p>
          <a:p>
            <a:pPr marL="0" indent="0">
              <a:buNone/>
            </a:pPr>
            <a:r>
              <a:rPr lang="en-US" b="1" u="sng" dirty="0"/>
              <a:t>Definition (Algorithm):</a:t>
            </a:r>
            <a:r>
              <a:rPr lang="en-US" dirty="0"/>
              <a:t> An </a:t>
            </a:r>
            <a:r>
              <a:rPr lang="en-US" b="1" dirty="0">
                <a:solidFill>
                  <a:srgbClr val="00B050"/>
                </a:solidFill>
              </a:rPr>
              <a:t>algorithm</a:t>
            </a:r>
            <a:r>
              <a:rPr lang="en-US" dirty="0"/>
              <a:t> is a </a:t>
            </a:r>
            <a:r>
              <a:rPr lang="en-US" b="1" dirty="0"/>
              <a:t>finite sequence of instructions</a:t>
            </a:r>
            <a:r>
              <a:rPr lang="en-US" dirty="0"/>
              <a:t>, typically used to perform a computation task. When executed, on a provided set of </a:t>
            </a:r>
            <a:r>
              <a:rPr lang="en-US" b="1" dirty="0">
                <a:solidFill>
                  <a:srgbClr val="7030A0"/>
                </a:solidFill>
              </a:rPr>
              <a:t>inputs</a:t>
            </a:r>
            <a:r>
              <a:rPr lang="en-US" dirty="0"/>
              <a:t>, it will proceed through a set of well-defined states and will eventually produce an </a:t>
            </a:r>
            <a:r>
              <a:rPr lang="en-US" b="1" dirty="0">
                <a:solidFill>
                  <a:srgbClr val="7030A0"/>
                </a:solidFill>
              </a:rPr>
              <a:t>output</a:t>
            </a:r>
            <a:r>
              <a:rPr lang="en-US" dirty="0"/>
              <a:t>.</a:t>
            </a:r>
          </a:p>
        </p:txBody>
      </p:sp>
    </p:spTree>
    <p:extLst>
      <p:ext uri="{BB962C8B-B14F-4D97-AF65-F5344CB8AC3E}">
        <p14:creationId xmlns:p14="http://schemas.microsoft.com/office/powerpoint/2010/main" val="1544551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CF88-D6E4-496E-A6DF-293DCF623139}"/>
              </a:ext>
            </a:extLst>
          </p:cNvPr>
          <p:cNvSpPr>
            <a:spLocks noGrp="1"/>
          </p:cNvSpPr>
          <p:nvPr>
            <p:ph type="title"/>
          </p:nvPr>
        </p:nvSpPr>
        <p:spPr/>
        <p:txBody>
          <a:bodyPr/>
          <a:lstStyle/>
          <a:p>
            <a:r>
              <a:rPr lang="en-US" dirty="0"/>
              <a:t>Our second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0A0775-860C-4676-AA29-9B7B31DE0ED8}"/>
                  </a:ext>
                </a:extLst>
              </p:cNvPr>
              <p:cNvSpPr>
                <a:spLocks noGrp="1"/>
              </p:cNvSpPr>
              <p:nvPr>
                <p:ph sz="half" idx="1"/>
              </p:nvPr>
            </p:nvSpPr>
            <p:spPr>
              <a:xfrm>
                <a:off x="838200" y="1825624"/>
                <a:ext cx="5181600" cy="5032375"/>
              </a:xfrm>
            </p:spPr>
            <p:txBody>
              <a:bodyPr>
                <a:normAutofit/>
              </a:bodyPr>
              <a:lstStyle/>
              <a:p>
                <a:pPr marL="0" indent="0">
                  <a:buNone/>
                </a:pPr>
                <a:r>
                  <a:rPr lang="en-US" dirty="0"/>
                  <a:t>Now that we know how to run Python in a Notebook environment, let us consider a </a:t>
                </a:r>
                <a:r>
                  <a:rPr lang="en-US" b="1" dirty="0"/>
                  <a:t>second task… </a:t>
                </a:r>
              </a:p>
              <a:p>
                <a:pPr marL="0" indent="0">
                  <a:buNone/>
                </a:pPr>
                <a:r>
                  <a:rPr lang="en-US" dirty="0"/>
                  <a:t>We will ask the computer to compute the area of a circle with radius 10.</a:t>
                </a:r>
              </a:p>
              <a:p>
                <a:r>
                  <a:rPr lang="en-US" dirty="0"/>
                  <a:t>Open the second notebook.</a:t>
                </a:r>
              </a:p>
              <a:p>
                <a:r>
                  <a:rPr lang="en-US" b="1" dirty="0"/>
                  <a:t>Note: </a:t>
                </a:r>
                <a:r>
                  <a:rPr lang="en-US" dirty="0"/>
                  <a:t>in computer science, the multiplication operation is denoted </a:t>
                </a:r>
                <a14:m>
                  <m:oMath xmlns:m="http://schemas.openxmlformats.org/officeDocument/2006/math">
                    <m:r>
                      <a:rPr lang="en-US" i="1" dirty="0" smtClean="0">
                        <a:latin typeface="Cambria Math" panose="02040503050406030204" pitchFamily="18" charset="0"/>
                      </a:rPr>
                      <m:t>∗</m:t>
                    </m:r>
                  </m:oMath>
                </a14:m>
                <a:r>
                  <a:rPr lang="en-US" dirty="0"/>
                  <a:t>, not </a:t>
                </a:r>
                <a14:m>
                  <m:oMath xmlns:m="http://schemas.openxmlformats.org/officeDocument/2006/math">
                    <m:r>
                      <a:rPr lang="en-US" b="0" i="1" dirty="0" smtClean="0">
                        <a:latin typeface="Cambria Math" panose="02040503050406030204" pitchFamily="18" charset="0"/>
                      </a:rPr>
                      <m:t>×</m:t>
                    </m:r>
                  </m:oMath>
                </a14:m>
                <a:r>
                  <a:rPr lang="en-US" b="0" dirty="0"/>
                  <a:t>.</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90A0775-860C-4676-AA29-9B7B31DE0ED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AD757AFC-7DA6-4C42-A026-E48E8C25D77F}"/>
              </a:ext>
            </a:extLst>
          </p:cNvPr>
          <p:cNvPicPr>
            <a:picLocks noChangeAspect="1"/>
          </p:cNvPicPr>
          <p:nvPr/>
        </p:nvPicPr>
        <p:blipFill rotWithShape="1">
          <a:blip r:embed="rId3"/>
          <a:srcRect l="55961" r="9615" b="14803"/>
          <a:stretch/>
        </p:blipFill>
        <p:spPr>
          <a:xfrm>
            <a:off x="5793849" y="1191190"/>
            <a:ext cx="6398151" cy="4948351"/>
          </a:xfrm>
          <a:prstGeom prst="rect">
            <a:avLst/>
          </a:prstGeom>
        </p:spPr>
      </p:pic>
    </p:spTree>
    <p:extLst>
      <p:ext uri="{BB962C8B-B14F-4D97-AF65-F5344CB8AC3E}">
        <p14:creationId xmlns:p14="http://schemas.microsoft.com/office/powerpoint/2010/main" val="3968189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0E92-E129-4392-B6EB-C1EEB8A0E2B1}"/>
              </a:ext>
            </a:extLst>
          </p:cNvPr>
          <p:cNvSpPr>
            <a:spLocks noGrp="1"/>
          </p:cNvSpPr>
          <p:nvPr>
            <p:ph type="title"/>
          </p:nvPr>
        </p:nvSpPr>
        <p:spPr/>
        <p:txBody>
          <a:bodyPr/>
          <a:lstStyle/>
          <a:p>
            <a:r>
              <a:rPr lang="en-US" dirty="0"/>
              <a:t>A problem with our second task…</a:t>
            </a:r>
          </a:p>
        </p:txBody>
      </p:sp>
      <p:sp>
        <p:nvSpPr>
          <p:cNvPr id="3" name="Content Placeholder 2">
            <a:extLst>
              <a:ext uri="{FF2B5EF4-FFF2-40B4-BE49-F238E27FC236}">
                <a16:creationId xmlns:a16="http://schemas.microsoft.com/office/drawing/2014/main" id="{BF4AFF61-8E91-492E-9292-5750CCE36D03}"/>
              </a:ext>
            </a:extLst>
          </p:cNvPr>
          <p:cNvSpPr>
            <a:spLocks noGrp="1"/>
          </p:cNvSpPr>
          <p:nvPr>
            <p:ph sz="half" idx="1"/>
          </p:nvPr>
        </p:nvSpPr>
        <p:spPr>
          <a:xfrm>
            <a:off x="838200" y="1825624"/>
            <a:ext cx="5031658" cy="5032375"/>
          </a:xfrm>
        </p:spPr>
        <p:txBody>
          <a:bodyPr>
            <a:normAutofit/>
          </a:bodyPr>
          <a:lstStyle/>
          <a:p>
            <a:pPr marL="0" indent="0">
              <a:buNone/>
            </a:pPr>
            <a:r>
              <a:rPr lang="en-US" b="1" dirty="0"/>
              <a:t>Problem:</a:t>
            </a:r>
            <a:r>
              <a:rPr lang="en-US" dirty="0"/>
              <a:t> While the task seems easy mathematically speaking, we have a problem… </a:t>
            </a:r>
            <a:r>
              <a:rPr lang="en-US" b="1" dirty="0"/>
              <a:t>We need the value of the constant pi.</a:t>
            </a:r>
          </a:p>
          <a:p>
            <a:r>
              <a:rPr lang="en-US" dirty="0"/>
              <a:t>Python does not know it by default like your calculator…</a:t>
            </a:r>
          </a:p>
          <a:p>
            <a:r>
              <a:rPr lang="en-US" dirty="0"/>
              <a:t>We could create a variable named pi and assign it the value 3.14, but it is better (and more accurate) to retrieve it from a </a:t>
            </a:r>
            <a:r>
              <a:rPr lang="en-US" b="1" dirty="0"/>
              <a:t>package</a:t>
            </a:r>
            <a:r>
              <a:rPr lang="en-US" dirty="0"/>
              <a:t>.</a:t>
            </a:r>
          </a:p>
        </p:txBody>
      </p:sp>
      <p:pic>
        <p:nvPicPr>
          <p:cNvPr id="5" name="Picture 4">
            <a:extLst>
              <a:ext uri="{FF2B5EF4-FFF2-40B4-BE49-F238E27FC236}">
                <a16:creationId xmlns:a16="http://schemas.microsoft.com/office/drawing/2014/main" id="{1570D189-EE7C-4B8A-BB8C-0AD4434BD950}"/>
              </a:ext>
            </a:extLst>
          </p:cNvPr>
          <p:cNvPicPr>
            <a:picLocks noChangeAspect="1"/>
          </p:cNvPicPr>
          <p:nvPr/>
        </p:nvPicPr>
        <p:blipFill rotWithShape="1">
          <a:blip r:embed="rId2"/>
          <a:srcRect l="56158" r="18141" b="27180"/>
          <a:stretch/>
        </p:blipFill>
        <p:spPr>
          <a:xfrm>
            <a:off x="6212477" y="1523999"/>
            <a:ext cx="5696494" cy="5043979"/>
          </a:xfrm>
          <a:prstGeom prst="rect">
            <a:avLst/>
          </a:prstGeom>
        </p:spPr>
      </p:pic>
    </p:spTree>
    <p:extLst>
      <p:ext uri="{BB962C8B-B14F-4D97-AF65-F5344CB8AC3E}">
        <p14:creationId xmlns:p14="http://schemas.microsoft.com/office/powerpoint/2010/main" val="1889983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06CB-7AF7-48AC-BC87-12A0B9010F8D}"/>
              </a:ext>
            </a:extLst>
          </p:cNvPr>
          <p:cNvSpPr>
            <a:spLocks noGrp="1"/>
          </p:cNvSpPr>
          <p:nvPr>
            <p:ph type="title"/>
          </p:nvPr>
        </p:nvSpPr>
        <p:spPr/>
        <p:txBody>
          <a:bodyPr/>
          <a:lstStyle/>
          <a:p>
            <a:r>
              <a:rPr lang="en-US" dirty="0"/>
              <a:t>Importing from a Python package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3C0625-66F3-4C2A-A120-35E7CDBC8258}"/>
                  </a:ext>
                </a:extLst>
              </p:cNvPr>
              <p:cNvSpPr>
                <a:spLocks noGrp="1"/>
              </p:cNvSpPr>
              <p:nvPr>
                <p:ph sz="half" idx="1"/>
              </p:nvPr>
            </p:nvSpPr>
            <p:spPr>
              <a:xfrm>
                <a:off x="838200" y="1825624"/>
                <a:ext cx="5181600" cy="4879975"/>
              </a:xfrm>
            </p:spPr>
            <p:txBody>
              <a:bodyPr/>
              <a:lstStyle/>
              <a:p>
                <a:pPr marL="0" indent="0">
                  <a:buNone/>
                </a:pPr>
                <a:r>
                  <a:rPr lang="en-US" dirty="0"/>
                  <a:t>By default, Python is a simple yet powerful calculator, which can only perform basic calculations (additions, multiplications, etc.)</a:t>
                </a:r>
              </a:p>
              <a:p>
                <a:r>
                  <a:rPr lang="en-US" dirty="0"/>
                  <a:t>If we need more advanced concepts, we need to </a:t>
                </a:r>
                <a:r>
                  <a:rPr lang="en-US" b="1" dirty="0"/>
                  <a:t>import</a:t>
                </a:r>
                <a:r>
                  <a:rPr lang="en-US" dirty="0"/>
                  <a:t> them from a </a:t>
                </a:r>
                <a:r>
                  <a:rPr lang="en-US" b="1" dirty="0"/>
                  <a:t>package</a:t>
                </a:r>
                <a:r>
                  <a:rPr lang="en-US" dirty="0"/>
                  <a:t>.</a:t>
                </a:r>
              </a:p>
              <a:p>
                <a:r>
                  <a:rPr lang="en-US" b="1" dirty="0"/>
                  <a:t>Importing</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adding a specific button to your calculator so it can run more advanced operations!</a:t>
                </a:r>
              </a:p>
            </p:txBody>
          </p:sp>
        </mc:Choice>
        <mc:Fallback xmlns="">
          <p:sp>
            <p:nvSpPr>
              <p:cNvPr id="3" name="Content Placeholder 2">
                <a:extLst>
                  <a:ext uri="{FF2B5EF4-FFF2-40B4-BE49-F238E27FC236}">
                    <a16:creationId xmlns:a16="http://schemas.microsoft.com/office/drawing/2014/main" id="{093C0625-66F3-4C2A-A120-35E7CDBC8258}"/>
                  </a:ext>
                </a:extLst>
              </p:cNvPr>
              <p:cNvSpPr>
                <a:spLocks noGrp="1" noRot="1" noChangeAspect="1" noMove="1" noResize="1" noEditPoints="1" noAdjustHandles="1" noChangeArrowheads="1" noChangeShapeType="1" noTextEdit="1"/>
              </p:cNvSpPr>
              <p:nvPr>
                <p:ph sz="half" idx="1"/>
              </p:nvPr>
            </p:nvSpPr>
            <p:spPr>
              <a:xfrm>
                <a:off x="838200" y="1825624"/>
                <a:ext cx="5181600" cy="4879975"/>
              </a:xfrm>
              <a:blipFill>
                <a:blip r:embed="rId2"/>
                <a:stretch>
                  <a:fillRect l="-2471" t="-1998"/>
                </a:stretch>
              </a:blipFill>
            </p:spPr>
            <p:txBody>
              <a:bodyPr/>
              <a:lstStyle/>
              <a:p>
                <a:r>
                  <a:rPr lang="en-GB">
                    <a:noFill/>
                  </a:rPr>
                  <a:t> </a:t>
                </a:r>
              </a:p>
            </p:txBody>
          </p:sp>
        </mc:Fallback>
      </mc:AlternateContent>
      <p:pic>
        <p:nvPicPr>
          <p:cNvPr id="6" name="Picture 2">
            <a:extLst>
              <a:ext uri="{FF2B5EF4-FFF2-40B4-BE49-F238E27FC236}">
                <a16:creationId xmlns:a16="http://schemas.microsoft.com/office/drawing/2014/main" id="{AF08E6AB-F54F-444E-8290-5F07946FEE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20" t="16193" r="7143" b="16735"/>
          <a:stretch/>
        </p:blipFill>
        <p:spPr bwMode="auto">
          <a:xfrm>
            <a:off x="7646033" y="3429000"/>
            <a:ext cx="3647198" cy="33945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DA7664E-D951-4796-8ADC-BEA0A3D45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231" y="188734"/>
            <a:ext cx="190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788F994A-1B58-9E25-2796-031BD0FE4CD2}"/>
              </a:ext>
            </a:extLst>
          </p:cNvPr>
          <p:cNvSpPr/>
          <p:nvPr/>
        </p:nvSpPr>
        <p:spPr>
          <a:xfrm>
            <a:off x="9613144" y="2605248"/>
            <a:ext cx="1300662" cy="10169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974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06CB-7AF7-48AC-BC87-12A0B9010F8D}"/>
              </a:ext>
            </a:extLst>
          </p:cNvPr>
          <p:cNvSpPr>
            <a:spLocks noGrp="1"/>
          </p:cNvSpPr>
          <p:nvPr>
            <p:ph type="title"/>
          </p:nvPr>
        </p:nvSpPr>
        <p:spPr/>
        <p:txBody>
          <a:bodyPr/>
          <a:lstStyle/>
          <a:p>
            <a:r>
              <a:rPr lang="en-US" dirty="0"/>
              <a:t>Importing from a Python package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3C0625-66F3-4C2A-A120-35E7CDBC8258}"/>
                  </a:ext>
                </a:extLst>
              </p:cNvPr>
              <p:cNvSpPr>
                <a:spLocks noGrp="1"/>
              </p:cNvSpPr>
              <p:nvPr>
                <p:ph sz="half" idx="1"/>
              </p:nvPr>
            </p:nvSpPr>
            <p:spPr>
              <a:xfrm>
                <a:off x="838200" y="1825624"/>
                <a:ext cx="5181600" cy="4879975"/>
              </a:xfrm>
            </p:spPr>
            <p:txBody>
              <a:bodyPr/>
              <a:lstStyle/>
              <a:p>
                <a:pPr marL="0" indent="0">
                  <a:buNone/>
                </a:pPr>
                <a:r>
                  <a:rPr lang="en-US" dirty="0"/>
                  <a:t>By default, Python is a simple yet powerful calculator, which can only perform basic calculations (additions, multiplications, etc.)</a:t>
                </a:r>
              </a:p>
              <a:p>
                <a:r>
                  <a:rPr lang="en-US" dirty="0"/>
                  <a:t>If we need more advanced concepts, we need to </a:t>
                </a:r>
                <a:r>
                  <a:rPr lang="en-US" b="1" dirty="0"/>
                  <a:t>import</a:t>
                </a:r>
                <a:r>
                  <a:rPr lang="en-US" dirty="0"/>
                  <a:t> them from a </a:t>
                </a:r>
                <a:r>
                  <a:rPr lang="en-US" b="1" dirty="0"/>
                  <a:t>package</a:t>
                </a:r>
                <a:r>
                  <a:rPr lang="en-US" dirty="0"/>
                  <a:t>.</a:t>
                </a:r>
              </a:p>
              <a:p>
                <a:r>
                  <a:rPr lang="en-US" b="1" dirty="0"/>
                  <a:t>Importing</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adding a specific button to your calculator so it can run more advanced operations!</a:t>
                </a:r>
              </a:p>
            </p:txBody>
          </p:sp>
        </mc:Choice>
        <mc:Fallback xmlns="">
          <p:sp>
            <p:nvSpPr>
              <p:cNvPr id="3" name="Content Placeholder 2">
                <a:extLst>
                  <a:ext uri="{FF2B5EF4-FFF2-40B4-BE49-F238E27FC236}">
                    <a16:creationId xmlns:a16="http://schemas.microsoft.com/office/drawing/2014/main" id="{093C0625-66F3-4C2A-A120-35E7CDBC8258}"/>
                  </a:ext>
                </a:extLst>
              </p:cNvPr>
              <p:cNvSpPr>
                <a:spLocks noGrp="1" noRot="1" noChangeAspect="1" noMove="1" noResize="1" noEditPoints="1" noAdjustHandles="1" noChangeArrowheads="1" noChangeShapeType="1" noTextEdit="1"/>
              </p:cNvSpPr>
              <p:nvPr>
                <p:ph sz="half" idx="1"/>
              </p:nvPr>
            </p:nvSpPr>
            <p:spPr>
              <a:xfrm>
                <a:off x="838200" y="1825624"/>
                <a:ext cx="5181600" cy="4879975"/>
              </a:xfrm>
              <a:blipFill>
                <a:blip r:embed="rId2"/>
                <a:stretch>
                  <a:fillRect l="-2471" t="-199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613EA99-D2A1-4B6F-963E-152C92ECEA4B}"/>
              </a:ext>
            </a:extLst>
          </p:cNvPr>
          <p:cNvPicPr>
            <a:picLocks noChangeAspect="1"/>
          </p:cNvPicPr>
          <p:nvPr/>
        </p:nvPicPr>
        <p:blipFill rotWithShape="1">
          <a:blip r:embed="rId3"/>
          <a:srcRect l="56029" r="18369" b="38256"/>
          <a:stretch/>
        </p:blipFill>
        <p:spPr>
          <a:xfrm>
            <a:off x="6019800" y="1690688"/>
            <a:ext cx="6068048" cy="4572952"/>
          </a:xfrm>
          <a:prstGeom prst="rect">
            <a:avLst/>
          </a:prstGeom>
        </p:spPr>
      </p:pic>
    </p:spTree>
    <p:extLst>
      <p:ext uri="{BB962C8B-B14F-4D97-AF65-F5344CB8AC3E}">
        <p14:creationId xmlns:p14="http://schemas.microsoft.com/office/powerpoint/2010/main" val="2971884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6F990C2-F246-688E-1FA4-647891FAC9FD}"/>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By the way, this means that you do not need your calculator anymore, maybe time to give it away.</a:t>
            </a:r>
          </a:p>
        </p:txBody>
      </p:sp>
      <p:pic>
        <p:nvPicPr>
          <p:cNvPr id="6" name="Picture 5">
            <a:extLst>
              <a:ext uri="{FF2B5EF4-FFF2-40B4-BE49-F238E27FC236}">
                <a16:creationId xmlns:a16="http://schemas.microsoft.com/office/drawing/2014/main" id="{741A3978-C86E-2C6D-E421-4651C21D233A}"/>
              </a:ext>
            </a:extLst>
          </p:cNvPr>
          <p:cNvPicPr>
            <a:picLocks noChangeAspect="1"/>
          </p:cNvPicPr>
          <p:nvPr/>
        </p:nvPicPr>
        <p:blipFill>
          <a:blip r:embed="rId2"/>
          <a:stretch>
            <a:fillRect/>
          </a:stretch>
        </p:blipFill>
        <p:spPr>
          <a:xfrm>
            <a:off x="1716681" y="1845426"/>
            <a:ext cx="8755590" cy="5012574"/>
          </a:xfrm>
          <a:prstGeom prst="rect">
            <a:avLst/>
          </a:prstGeom>
        </p:spPr>
      </p:pic>
    </p:spTree>
    <p:extLst>
      <p:ext uri="{BB962C8B-B14F-4D97-AF65-F5344CB8AC3E}">
        <p14:creationId xmlns:p14="http://schemas.microsoft.com/office/powerpoint/2010/main" val="2211453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648DE3-5788-490B-B6CE-18AFF7DA4B0E}"/>
              </a:ext>
            </a:extLst>
          </p:cNvPr>
          <p:cNvSpPr>
            <a:spLocks noGrp="1"/>
          </p:cNvSpPr>
          <p:nvPr>
            <p:ph type="ctrTitle"/>
          </p:nvPr>
        </p:nvSpPr>
        <p:spPr/>
        <p:txBody>
          <a:bodyPr>
            <a:normAutofit fontScale="90000"/>
          </a:bodyPr>
          <a:lstStyle/>
          <a:p>
            <a:r>
              <a:rPr lang="en-US" dirty="0"/>
              <a:t>Congratulations, you now have a Python-compatible machine, ready to run!</a:t>
            </a:r>
          </a:p>
        </p:txBody>
      </p:sp>
      <p:sp>
        <p:nvSpPr>
          <p:cNvPr id="6" name="Subtitle 5">
            <a:extLst>
              <a:ext uri="{FF2B5EF4-FFF2-40B4-BE49-F238E27FC236}">
                <a16:creationId xmlns:a16="http://schemas.microsoft.com/office/drawing/2014/main" id="{53C0017B-BAC4-4918-8E1D-D26659ADF21E}"/>
              </a:ext>
            </a:extLst>
          </p:cNvPr>
          <p:cNvSpPr>
            <a:spLocks noGrp="1"/>
          </p:cNvSpPr>
          <p:nvPr>
            <p:ph type="subTitle" idx="1"/>
          </p:nvPr>
        </p:nvSpPr>
        <p:spPr/>
        <p:txBody>
          <a:bodyPr/>
          <a:lstStyle/>
          <a:p>
            <a:r>
              <a:rPr lang="en-US" dirty="0"/>
              <a:t>Feel free to play around a bit more if you want!</a:t>
            </a:r>
          </a:p>
        </p:txBody>
      </p:sp>
      <p:pic>
        <p:nvPicPr>
          <p:cNvPr id="7" name="Picture 4" descr="Python Logo Download - AI - All Vector Logo">
            <a:extLst>
              <a:ext uri="{FF2B5EF4-FFF2-40B4-BE49-F238E27FC236}">
                <a16:creationId xmlns:a16="http://schemas.microsoft.com/office/drawing/2014/main" id="{6F98F84E-A376-4C3E-B0D0-6CF451141A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1" b="30544"/>
          <a:stretch/>
        </p:blipFill>
        <p:spPr bwMode="auto">
          <a:xfrm>
            <a:off x="2560294" y="4368557"/>
            <a:ext cx="7071411" cy="178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73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Conclusion (Chapter 1)</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a:t>
            </a:r>
            <a:r>
              <a:rPr lang="en-US" b="1" dirty="0"/>
              <a:t>programming</a:t>
            </a:r>
            <a:r>
              <a:rPr lang="en-US" dirty="0"/>
              <a:t>?</a:t>
            </a:r>
          </a:p>
          <a:p>
            <a:r>
              <a:rPr lang="en-US" b="1" dirty="0"/>
              <a:t>What are the key</a:t>
            </a:r>
            <a:r>
              <a:rPr lang="en-US" dirty="0"/>
              <a:t> </a:t>
            </a:r>
            <a:r>
              <a:rPr lang="en-US" b="1" dirty="0"/>
              <a:t>concepts</a:t>
            </a:r>
            <a:r>
              <a:rPr lang="en-US" dirty="0"/>
              <a:t> about programming and computer science?</a:t>
            </a:r>
          </a:p>
          <a:p>
            <a:r>
              <a:rPr lang="en-US" dirty="0"/>
              <a:t>What is a </a:t>
            </a:r>
            <a:r>
              <a:rPr lang="en-US" b="1" dirty="0"/>
              <a:t>programming</a:t>
            </a:r>
            <a:r>
              <a:rPr lang="en-US" dirty="0"/>
              <a:t> </a:t>
            </a:r>
            <a:r>
              <a:rPr lang="en-US" b="1" dirty="0"/>
              <a:t>language</a:t>
            </a:r>
            <a:r>
              <a:rPr lang="en-US" dirty="0"/>
              <a:t>?</a:t>
            </a:r>
          </a:p>
          <a:p>
            <a:r>
              <a:rPr lang="en-US" b="1" dirty="0"/>
              <a:t>How do I install and configure Python? </a:t>
            </a:r>
          </a:p>
          <a:p>
            <a:r>
              <a:rPr lang="en-US" dirty="0"/>
              <a:t>How to I write my </a:t>
            </a:r>
            <a:r>
              <a:rPr lang="en-US" b="1" dirty="0"/>
              <a:t>first programs</a:t>
            </a:r>
            <a:r>
              <a:rPr lang="en-US" dirty="0"/>
              <a:t> in Python?</a:t>
            </a:r>
          </a:p>
          <a:p>
            <a:r>
              <a:rPr lang="en-US" dirty="0"/>
              <a:t>What is a </a:t>
            </a:r>
            <a:r>
              <a:rPr lang="en-US" b="1" dirty="0"/>
              <a:t>programming environment</a:t>
            </a:r>
            <a:r>
              <a:rPr lang="en-US" dirty="0"/>
              <a:t>?</a:t>
            </a:r>
          </a:p>
        </p:txBody>
      </p:sp>
    </p:spTree>
    <p:extLst>
      <p:ext uri="{BB962C8B-B14F-4D97-AF65-F5344CB8AC3E}">
        <p14:creationId xmlns:p14="http://schemas.microsoft.com/office/powerpoint/2010/main" val="742546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Debugging time</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pPr marL="0" indent="0">
              <a:buNone/>
            </a:pPr>
            <a:r>
              <a:rPr lang="en-US" b="1" dirty="0">
                <a:solidFill>
                  <a:srgbClr val="00B050"/>
                </a:solidFill>
              </a:rPr>
              <a:t> </a:t>
            </a:r>
          </a:p>
          <a:p>
            <a:pPr>
              <a:buFont typeface="Wingdings" panose="05000000000000000000" pitchFamily="2" charset="2"/>
              <a:buChar char="à"/>
            </a:pPr>
            <a:r>
              <a:rPr lang="en-US" b="1" dirty="0">
                <a:solidFill>
                  <a:srgbClr val="00B050"/>
                </a:solidFill>
              </a:rPr>
              <a:t>If you were able to execute the two codes</a:t>
            </a:r>
            <a:br>
              <a:rPr lang="en-US" b="1" dirty="0">
                <a:solidFill>
                  <a:srgbClr val="00B050"/>
                </a:solidFill>
              </a:rPr>
            </a:br>
            <a:r>
              <a:rPr lang="en-US" b="1" dirty="0">
                <a:solidFill>
                  <a:srgbClr val="00B050"/>
                </a:solidFill>
              </a:rPr>
              <a:t>(in the </a:t>
            </a:r>
            <a:r>
              <a:rPr lang="en-US" b="1" dirty="0" err="1">
                <a:solidFill>
                  <a:srgbClr val="00B050"/>
                </a:solidFill>
              </a:rPr>
              <a:t>Jupyter</a:t>
            </a:r>
            <a:r>
              <a:rPr lang="en-US" b="1" dirty="0">
                <a:solidFill>
                  <a:srgbClr val="00B050"/>
                </a:solidFill>
              </a:rPr>
              <a:t> Notebooks): you are officially done for today.</a:t>
            </a:r>
          </a:p>
          <a:p>
            <a:pPr>
              <a:buFont typeface="Wingdings" panose="05000000000000000000" pitchFamily="2" charset="2"/>
              <a:buChar char="à"/>
            </a:pPr>
            <a:endParaRPr lang="en-US" b="1" dirty="0">
              <a:solidFill>
                <a:srgbClr val="00B050"/>
              </a:solidFill>
            </a:endParaRPr>
          </a:p>
          <a:p>
            <a:pPr>
              <a:buFont typeface="Wingdings" panose="05000000000000000000" pitchFamily="2" charset="2"/>
              <a:buChar char="à"/>
            </a:pPr>
            <a:endParaRPr lang="en-US" b="1" dirty="0">
              <a:solidFill>
                <a:srgbClr val="00B050"/>
              </a:solidFill>
            </a:endParaRPr>
          </a:p>
          <a:p>
            <a:pPr marL="0" indent="0">
              <a:buNone/>
            </a:pPr>
            <a:r>
              <a:rPr lang="en-US" b="1" dirty="0">
                <a:solidFill>
                  <a:srgbClr val="FF0000"/>
                </a:solidFill>
                <a:sym typeface="Wingdings" panose="05000000000000000000" pitchFamily="2" charset="2"/>
              </a:rPr>
              <a:t> </a:t>
            </a:r>
            <a:r>
              <a:rPr lang="en-US" b="1" dirty="0">
                <a:solidFill>
                  <a:srgbClr val="FF0000"/>
                </a:solidFill>
              </a:rPr>
              <a:t>Let me know ASAP if you have encountered technical issues and we will try to fix them together.</a:t>
            </a:r>
          </a:p>
        </p:txBody>
      </p:sp>
    </p:spTree>
    <p:extLst>
      <p:ext uri="{BB962C8B-B14F-4D97-AF65-F5344CB8AC3E}">
        <p14:creationId xmlns:p14="http://schemas.microsoft.com/office/powerpoint/2010/main" val="280402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a:xfrm>
            <a:off x="838200" y="1825625"/>
            <a:ext cx="6447503" cy="4879976"/>
          </a:xfrm>
        </p:spPr>
        <p:txBody>
          <a:bodyPr>
            <a:normAutofit/>
          </a:bodyPr>
          <a:lstStyle/>
          <a:p>
            <a:pPr marL="0" indent="0">
              <a:buNone/>
            </a:pPr>
            <a:r>
              <a:rPr lang="en-US" dirty="0"/>
              <a:t>Think of an </a:t>
            </a:r>
            <a:r>
              <a:rPr lang="en-US" b="1" dirty="0">
                <a:solidFill>
                  <a:srgbClr val="00B050"/>
                </a:solidFill>
              </a:rPr>
              <a:t>algorithm</a:t>
            </a:r>
            <a:r>
              <a:rPr lang="en-US" dirty="0"/>
              <a:t> as the sequence of </a:t>
            </a:r>
            <a:r>
              <a:rPr lang="en-US" b="1" dirty="0"/>
              <a:t>instructions</a:t>
            </a:r>
            <a:r>
              <a:rPr lang="en-US" dirty="0"/>
              <a:t> in a food </a:t>
            </a:r>
            <a:r>
              <a:rPr lang="en-US" b="1" dirty="0"/>
              <a:t>recipe </a:t>
            </a:r>
            <a:r>
              <a:rPr lang="en-US" dirty="0"/>
              <a:t>book!</a:t>
            </a:r>
          </a:p>
          <a:p>
            <a:r>
              <a:rPr lang="en-US" b="1" dirty="0">
                <a:solidFill>
                  <a:srgbClr val="7030A0"/>
                </a:solidFill>
              </a:rPr>
              <a:t>Inputs</a:t>
            </a:r>
            <a:r>
              <a:rPr lang="en-US" dirty="0"/>
              <a:t> would be the </a:t>
            </a:r>
            <a:r>
              <a:rPr lang="en-US" b="1" dirty="0"/>
              <a:t>raw ingredients </a:t>
            </a:r>
            <a:r>
              <a:rPr lang="en-US" dirty="0"/>
              <a:t>you are using. </a:t>
            </a:r>
            <a:r>
              <a:rPr lang="en-US" b="1" dirty="0">
                <a:solidFill>
                  <a:srgbClr val="7030A0"/>
                </a:solidFill>
              </a:rPr>
              <a:t>Outputs</a:t>
            </a:r>
            <a:r>
              <a:rPr lang="en-US" dirty="0"/>
              <a:t> would be the </a:t>
            </a:r>
            <a:r>
              <a:rPr lang="en-US" b="1" dirty="0"/>
              <a:t>dish produced</a:t>
            </a:r>
            <a:r>
              <a:rPr lang="en-US" dirty="0"/>
              <a:t> as a result.</a:t>
            </a:r>
          </a:p>
          <a:p>
            <a:r>
              <a:rPr lang="en-US" b="1" dirty="0"/>
              <a:t>Instructions</a:t>
            </a:r>
            <a:r>
              <a:rPr lang="en-US" dirty="0"/>
              <a:t> need to be clear and precise.</a:t>
            </a:r>
            <a:br>
              <a:rPr lang="en-US" dirty="0"/>
            </a:br>
            <a:r>
              <a:rPr lang="en-US" i="1" dirty="0"/>
              <a:t>(No vague “Put in the oven” instruction without a clear temperature and exact duration being specified!)</a:t>
            </a:r>
          </a:p>
          <a:p>
            <a:r>
              <a:rPr lang="en-US" b="1" dirty="0"/>
              <a:t>Instructions</a:t>
            </a:r>
            <a:r>
              <a:rPr lang="en-US" dirty="0"/>
              <a:t> are followed </a:t>
            </a:r>
            <a:r>
              <a:rPr lang="en-US" b="1" dirty="0"/>
              <a:t>sequentially</a:t>
            </a:r>
            <a:r>
              <a:rPr lang="en-US" dirty="0"/>
              <a:t>.</a:t>
            </a:r>
            <a:br>
              <a:rPr lang="en-US" dirty="0"/>
            </a:br>
            <a:r>
              <a:rPr lang="en-US" i="1" dirty="0"/>
              <a:t>(No baking before mixing ingredients!)</a:t>
            </a:r>
          </a:p>
        </p:txBody>
      </p:sp>
      <p:pic>
        <p:nvPicPr>
          <p:cNvPr id="1026" name="Picture 2" descr="Pin on Food">
            <a:extLst>
              <a:ext uri="{FF2B5EF4-FFF2-40B4-BE49-F238E27FC236}">
                <a16:creationId xmlns:a16="http://schemas.microsoft.com/office/drawing/2014/main" id="{AEB5104B-58FA-487B-AF24-C82B57FFE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735" y="3133465"/>
            <a:ext cx="3572136" cy="35721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mplete Cookbook For Young Chefs : The Complete Cookbook For ...">
            <a:extLst>
              <a:ext uri="{FF2B5EF4-FFF2-40B4-BE49-F238E27FC236}">
                <a16:creationId xmlns:a16="http://schemas.microsoft.com/office/drawing/2014/main" id="{DE311AF8-0BB4-4040-990C-EB7F831D7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838" y="273822"/>
            <a:ext cx="2695520" cy="269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43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p:txBody>
          <a:bodyPr>
            <a:normAutofit/>
          </a:bodyPr>
          <a:lstStyle/>
          <a:p>
            <a:pPr marL="0" indent="0">
              <a:buNone/>
            </a:pPr>
            <a:r>
              <a:rPr lang="en-US" b="1" dirty="0"/>
              <a:t>Let us consider this example problem: </a:t>
            </a:r>
            <a:r>
              <a:rPr lang="en-US" dirty="0"/>
              <a:t>Instructions to compute the area of a circle with radius 10.</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88B7D4B-24D5-4759-BE11-B8396C08B649}"/>
                  </a:ext>
                </a:extLst>
              </p:cNvPr>
              <p:cNvSpPr>
                <a:spLocks noGrp="1"/>
              </p:cNvSpPr>
              <p:nvPr>
                <p:ph sz="half" idx="2"/>
              </p:nvPr>
            </p:nvSpPr>
            <p:spPr>
              <a:xfrm>
                <a:off x="6172200" y="1825624"/>
                <a:ext cx="5181600" cy="5032375"/>
              </a:xfrm>
            </p:spPr>
            <p:txBody>
              <a:bodyPr>
                <a:normAutofit/>
              </a:bodyPr>
              <a:lstStyle/>
              <a:p>
                <a:pPr marL="0" indent="0">
                  <a:buNone/>
                </a:pPr>
                <a:r>
                  <a:rPr lang="en-US" dirty="0"/>
                  <a:t>Sequence of operations to follow</a:t>
                </a:r>
              </a:p>
              <a:p>
                <a:pPr lvl="1">
                  <a:buFont typeface="Wingdings" panose="05000000000000000000" pitchFamily="2" charset="2"/>
                  <a:buChar char="§"/>
                </a:pPr>
                <a:r>
                  <a:rPr lang="en-US" sz="2800" dirty="0"/>
                  <a:t>Type </a:t>
                </a:r>
                <a14:m>
                  <m:oMath xmlns:m="http://schemas.openxmlformats.org/officeDocument/2006/math">
                    <m:r>
                      <a:rPr lang="en-US" sz="2800" i="1" dirty="0" smtClean="0">
                        <a:latin typeface="Cambria Math" panose="02040503050406030204" pitchFamily="18" charset="0"/>
                      </a:rPr>
                      <m:t>10</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smtClean="0">
                        <a:latin typeface="Cambria Math" panose="02040503050406030204" pitchFamily="18" charset="0"/>
                      </a:rPr>
                      <m:t>10</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b="0" i="1" smtClean="0">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10.</a:t>
                </a:r>
              </a:p>
            </p:txBody>
          </p:sp>
        </mc:Choice>
        <mc:Fallback xmlns="">
          <p:sp>
            <p:nvSpPr>
              <p:cNvPr id="6" name="Content Placeholder 5">
                <a:extLst>
                  <a:ext uri="{FF2B5EF4-FFF2-40B4-BE49-F238E27FC236}">
                    <a16:creationId xmlns:a16="http://schemas.microsoft.com/office/drawing/2014/main" id="{588B7D4B-24D5-4759-BE11-B8396C08B649}"/>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pic>
        <p:nvPicPr>
          <p:cNvPr id="1028" name="Picture 4" descr="Texas Instruments TI-84 Plus CE Standard Edition Graphing ...">
            <a:extLst>
              <a:ext uri="{FF2B5EF4-FFF2-40B4-BE49-F238E27FC236}">
                <a16:creationId xmlns:a16="http://schemas.microsoft.com/office/drawing/2014/main" id="{F8D750B8-BFB4-4F9F-B535-C71FA7E6C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50" r="22930"/>
          <a:stretch/>
        </p:blipFill>
        <p:spPr bwMode="auto">
          <a:xfrm>
            <a:off x="2494935" y="3266830"/>
            <a:ext cx="1868129" cy="359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0889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2.0.5522"/>
  <p:tag name="SLIDO_PRESENTATION_ID" val="00000000-0000-0000-0000-000000000000"/>
  <p:tag name="SLIDO_EVENT_UUID" val="589176f9-d7bb-40d0-be39-f53cb093a80d"/>
  <p:tag name="SLIDO_EVENT_SECTION_UUID" val="cd1738f9-9da8-4203-92b2-4c37a775eb51"/>
</p:tagLst>
</file>

<file path=ppt/tags/tag1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1.xml><?xml version="1.0" encoding="utf-8"?>
<p:tagLst xmlns:a="http://schemas.openxmlformats.org/drawingml/2006/main" xmlns:r="http://schemas.openxmlformats.org/officeDocument/2006/relationships" xmlns:p="http://schemas.openxmlformats.org/presentationml/2006/main">
  <p:tag name="SLIDO_ELEMENT" val="dotty"/>
</p:tagLst>
</file>

<file path=ppt/tags/tag12.xml><?xml version="1.0" encoding="utf-8"?>
<p:tagLst xmlns:a="http://schemas.openxmlformats.org/drawingml/2006/main" xmlns:r="http://schemas.openxmlformats.org/officeDocument/2006/relationships" xmlns:p="http://schemas.openxmlformats.org/presentationml/2006/main">
  <p:tag name="SLIDO_ELEMENT" val="logo"/>
</p:tagLst>
</file>

<file path=ppt/tags/tag1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4.xml><?xml version="1.0" encoding="utf-8"?>
<p:tagLst xmlns:a="http://schemas.openxmlformats.org/drawingml/2006/main" xmlns:r="http://schemas.openxmlformats.org/officeDocument/2006/relationships" xmlns:p="http://schemas.openxmlformats.org/presentationml/2006/main">
  <p:tag name="SLIDO_ELEMENT" val="title"/>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jMwMTA5ODJ9"/>
  <p:tag name="SLIDO_TYPE" val="SlidoPoll"/>
  <p:tag name="SLIDO_POLL_UUID" val="a230a050-cfd1-4d83-b127-5f5d2419b866"/>
  <p:tag name="SLIDO_TIMELINE" val="W3sicG9sbFF1ZXN0aW9uVXVpZCI6IjZlNmY3NzVlLTQ4NDctNGY0Yy1iODYwLTdkMjQ3OTFhOGMzN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METADATA" val="eyJUaW1lc3RhbXAiOjE3MjMwMTEwMDR9"/>
  <p:tag name="SLIDO_TYPE" val="SlidoPoll"/>
  <p:tag name="SLIDO_POLL_UUID" val="b5144cf6-856c-4634-9748-ca17a8cd3c27"/>
  <p:tag name="SLIDO_TIMELINE" val="W3sicG9sbFF1ZXN0aW9uVXVpZCI6ImNlNTI0MTllLWEzYjAtNDM3NS1iODliLTdiYWY4YjVhN2I0MCIsInNob3dSZXN1bHRzIjpmYWxzZSwic2hvd0NvcnJlY3RBbnN3ZXJzIjpmYWxzZSwidm90aW5nTG9ja2VkIjpmYWxzZX0seyJwb2xsUXVlc3Rpb25VdWlkIjoiY2U1MjQxOWUtYTNiMC00Mzc1LWI4OWItN2JhZjhiNWE3YjQwIiwic2hvd1Jlc3VsdHMiOnRydWUsInNob3dDb3JyZWN0QW5zd2VycyI6ZmFsc2UsInZvdGluZ0xvY2tlZCI6ZmFsc2V9XQ=="/>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242</TotalTime>
  <Words>5700</Words>
  <Application>Microsoft Office PowerPoint</Application>
  <PresentationFormat>Widescreen</PresentationFormat>
  <Paragraphs>444</Paragraphs>
  <Slides>77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Aptos</vt:lpstr>
      <vt:lpstr>Arial</vt:lpstr>
      <vt:lpstr>Calibri</vt:lpstr>
      <vt:lpstr>Calibri Light</vt:lpstr>
      <vt:lpstr>Cambria Math</vt:lpstr>
      <vt:lpstr>Wingdings</vt:lpstr>
      <vt:lpstr>1_Office Theme</vt:lpstr>
      <vt:lpstr>A gamified introduction to Python Programming  Lecture 1 Introduction</vt:lpstr>
      <vt:lpstr>Outline (Chapter 1)</vt:lpstr>
      <vt:lpstr>PowerPoint Presentation</vt:lpstr>
      <vt:lpstr>PowerPoint Presentation</vt:lpstr>
      <vt:lpstr>About Gamification</vt:lpstr>
      <vt:lpstr>PowerPoint Presentation</vt:lpstr>
      <vt:lpstr>Some key definitions</vt:lpstr>
      <vt:lpstr>Programming and algorithms</vt:lpstr>
      <vt:lpstr>Programming and algorithms</vt:lpstr>
      <vt:lpstr>Programming and algorithms</vt:lpstr>
      <vt:lpstr>Programming and algorithms</vt:lpstr>
      <vt:lpstr>The life of a programmer</vt:lpstr>
      <vt:lpstr>A typical mistake</vt:lpstr>
      <vt:lpstr>A contract between CS students and teachers</vt:lpstr>
      <vt:lpstr>A contract between CS students and teachers</vt:lpstr>
      <vt:lpstr>A contract between CS students and teachers</vt:lpstr>
      <vt:lpstr>A contract between CS students and teachers</vt:lpstr>
      <vt:lpstr>A contract between CS students and teachers</vt:lpstr>
      <vt:lpstr>A contract between CS students and teachers</vt:lpstr>
      <vt:lpstr>Quick question…</vt:lpstr>
      <vt:lpstr>PowerPoint Presentation</vt:lpstr>
      <vt:lpstr>The “father” of computer science</vt:lpstr>
      <vt:lpstr>The “father” of computer science</vt:lpstr>
      <vt:lpstr>About your computer</vt:lpstr>
      <vt:lpstr>The Von Neumann architecture</vt:lpstr>
      <vt:lpstr>The Von Neumann architecture</vt:lpstr>
      <vt:lpstr>The Von Neumann architecture</vt:lpstr>
      <vt:lpstr>The Von Neumann architecture</vt:lpstr>
      <vt:lpstr>The problem of dealing with binary and the need for programming languages</vt:lpstr>
      <vt:lpstr>The problem of dealing with binary and the need for programming languages</vt:lpstr>
      <vt:lpstr>The problem of dealing with binary and the need for programming languages</vt:lpstr>
      <vt:lpstr>What is the Python programming language?</vt:lpstr>
      <vt:lpstr>Why learn Python?</vt:lpstr>
      <vt:lpstr>Why learn Python?</vt:lpstr>
      <vt:lpstr>Installing Python</vt:lpstr>
      <vt:lpstr>Installing Python</vt:lpstr>
      <vt:lpstr>The Console/Terminal/Shell/Bash</vt:lpstr>
      <vt:lpstr>The Console/Terminal/Shell/Bash</vt:lpstr>
      <vt:lpstr>The Console/Terminal/Shell/Bash</vt:lpstr>
      <vt:lpstr>Opening a console (Windows)</vt:lpstr>
      <vt:lpstr>Opening a console (Windows – option 2)</vt:lpstr>
      <vt:lpstr>Opening a console (Mac OS)</vt:lpstr>
      <vt:lpstr>Opening a console (Mac OS)</vt:lpstr>
      <vt:lpstr>Opening a console (Mac OS)</vt:lpstr>
      <vt:lpstr>OS mode vs. Python mode</vt:lpstr>
      <vt:lpstr>OS mode vs. Python mode</vt:lpstr>
      <vt:lpstr>Some commands to use in OS mode</vt:lpstr>
      <vt:lpstr>Your first run of Python!</vt:lpstr>
      <vt:lpstr>OS mode vs. Python mode</vt:lpstr>
      <vt:lpstr>Your first run of Python!</vt:lpstr>
      <vt:lpstr>Your first run of Python!</vt:lpstr>
      <vt:lpstr>Installing &amp; updating packages in Python</vt:lpstr>
      <vt:lpstr>Our first program!</vt:lpstr>
      <vt:lpstr>Our first program!</vt:lpstr>
      <vt:lpstr>Our first program!</vt:lpstr>
      <vt:lpstr>Our first program!</vt:lpstr>
      <vt:lpstr>Our first program!</vt:lpstr>
      <vt:lpstr>Our first program!</vt:lpstr>
      <vt:lpstr>Our first program!</vt:lpstr>
      <vt:lpstr>Matt’s Great advice (First of many)</vt:lpstr>
      <vt:lpstr>Executing a .py file in console mode</vt:lpstr>
      <vt:lpstr>Executing a .py file in console mode</vt:lpstr>
      <vt:lpstr>Executing a .py file in console mode</vt:lpstr>
      <vt:lpstr>PowerPoint Presentation</vt:lpstr>
      <vt:lpstr>Checking your .py file</vt:lpstr>
      <vt:lpstr>Running Python from an IDE </vt:lpstr>
      <vt:lpstr>Running Python from an IDE, such as a Jupyter Notebook</vt:lpstr>
      <vt:lpstr>Running Python from an IDE, such as a Jupyter Notebook</vt:lpstr>
      <vt:lpstr>Running Python from an IDE, such as a Jupyter Notebook</vt:lpstr>
      <vt:lpstr>Our second task</vt:lpstr>
      <vt:lpstr>A problem with our second task…</vt:lpstr>
      <vt:lpstr>Importing from a Python package</vt:lpstr>
      <vt:lpstr>Importing from a Python package</vt:lpstr>
      <vt:lpstr>PowerPoint Presentation</vt:lpstr>
      <vt:lpstr>Congratulations, you now have a Python-compatible machine, ready to run!</vt:lpstr>
      <vt:lpstr>Conclusion (Chapter 1)</vt:lpstr>
      <vt:lpstr>Debugging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DE MARI</dc:creator>
  <cp:lastModifiedBy>Matthieu DE MARI</cp:lastModifiedBy>
  <cp:revision>38</cp:revision>
  <dcterms:created xsi:type="dcterms:W3CDTF">2024-08-07T06:07:16Z</dcterms:created>
  <dcterms:modified xsi:type="dcterms:W3CDTF">2025-08-01T08:09:09Z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1.12.0.5522</vt:lpwstr>
  </property>
  <property fmtid="{D5CDD505-2E9C-101B-9397-08002B2CF9AE}" pid="3" name="MSIP_Label_be298231-ee28-4c9e-9ffa-238d0040efda_Enabled">
    <vt:lpwstr>true</vt:lpwstr>
  </property>
  <property fmtid="{D5CDD505-2E9C-101B-9397-08002B2CF9AE}" pid="4" name="MSIP_Label_be298231-ee28-4c9e-9ffa-238d0040efda_SetDate">
    <vt:lpwstr>2025-03-12T01:35:31Z</vt:lpwstr>
  </property>
  <property fmtid="{D5CDD505-2E9C-101B-9397-08002B2CF9AE}" pid="5" name="MSIP_Label_be298231-ee28-4c9e-9ffa-238d0040efda_Method">
    <vt:lpwstr>Privileged</vt:lpwstr>
  </property>
  <property fmtid="{D5CDD505-2E9C-101B-9397-08002B2CF9AE}" pid="6" name="MSIP_Label_be298231-ee28-4c9e-9ffa-238d0040efda_Name">
    <vt:lpwstr>Public</vt:lpwstr>
  </property>
  <property fmtid="{D5CDD505-2E9C-101B-9397-08002B2CF9AE}" pid="7" name="MSIP_Label_be298231-ee28-4c9e-9ffa-238d0040efda_SiteId">
    <vt:lpwstr>3476b776-e990-4f72-b950-62489831623d</vt:lpwstr>
  </property>
  <property fmtid="{D5CDD505-2E9C-101B-9397-08002B2CF9AE}" pid="8" name="MSIP_Label_be298231-ee28-4c9e-9ffa-238d0040efda_ActionId">
    <vt:lpwstr>5279583c-306c-4898-bcaf-455e9380d9bf</vt:lpwstr>
  </property>
  <property fmtid="{D5CDD505-2E9C-101B-9397-08002B2CF9AE}" pid="9" name="MSIP_Label_be298231-ee28-4c9e-9ffa-238d0040efda_ContentBits">
    <vt:lpwstr>0</vt:lpwstr>
  </property>
  <property fmtid="{D5CDD505-2E9C-101B-9397-08002B2CF9AE}" pid="10" name="MSIP_Label_be298231-ee28-4c9e-9ffa-238d0040efda_Tag">
    <vt:lpwstr>10, 0, 1, 1</vt:lpwstr>
  </property>
</Properties>
</file>